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303" r:id="rId2"/>
    <p:sldId id="304"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257" r:id="rId20"/>
    <p:sldId id="258" r:id="rId21"/>
    <p:sldId id="264" r:id="rId22"/>
    <p:sldId id="265" r:id="rId23"/>
    <p:sldId id="266" r:id="rId24"/>
    <p:sldId id="268" r:id="rId25"/>
    <p:sldId id="267" r:id="rId26"/>
    <p:sldId id="272" r:id="rId27"/>
    <p:sldId id="259" r:id="rId28"/>
    <p:sldId id="269" r:id="rId29"/>
    <p:sldId id="271" r:id="rId30"/>
    <p:sldId id="273" r:id="rId31"/>
    <p:sldId id="270" r:id="rId32"/>
    <p:sldId id="338" r:id="rId33"/>
    <p:sldId id="339" r:id="rId34"/>
    <p:sldId id="340" r:id="rId35"/>
    <p:sldId id="341" r:id="rId36"/>
    <p:sldId id="277" r:id="rId37"/>
    <p:sldId id="276" r:id="rId38"/>
    <p:sldId id="260" r:id="rId39"/>
    <p:sldId id="322" r:id="rId40"/>
    <p:sldId id="323" r:id="rId41"/>
    <p:sldId id="324" r:id="rId42"/>
    <p:sldId id="262" r:id="rId43"/>
    <p:sldId id="325" r:id="rId44"/>
    <p:sldId id="326" r:id="rId45"/>
    <p:sldId id="327" r:id="rId46"/>
    <p:sldId id="278" r:id="rId47"/>
    <p:sldId id="275" r:id="rId48"/>
    <p:sldId id="279" r:id="rId49"/>
    <p:sldId id="280" r:id="rId50"/>
    <p:sldId id="300" r:id="rId51"/>
    <p:sldId id="301" r:id="rId52"/>
    <p:sldId id="321" r:id="rId53"/>
    <p:sldId id="330" r:id="rId54"/>
    <p:sldId id="331" r:id="rId55"/>
    <p:sldId id="333" r:id="rId56"/>
    <p:sldId id="334" r:id="rId57"/>
    <p:sldId id="335" r:id="rId58"/>
    <p:sldId id="336" r:id="rId59"/>
    <p:sldId id="337" r:id="rId60"/>
    <p:sldId id="332" r:id="rId61"/>
    <p:sldId id="328" r:id="rId62"/>
    <p:sldId id="329" r:id="rId63"/>
    <p:sldId id="281" r:id="rId64"/>
    <p:sldId id="261" r:id="rId65"/>
    <p:sldId id="293" r:id="rId66"/>
    <p:sldId id="294" r:id="rId67"/>
    <p:sldId id="295" r:id="rId68"/>
    <p:sldId id="282" r:id="rId69"/>
    <p:sldId id="284" r:id="rId70"/>
    <p:sldId id="296" r:id="rId71"/>
    <p:sldId id="297" r:id="rId72"/>
    <p:sldId id="283" r:id="rId73"/>
    <p:sldId id="263" r:id="rId74"/>
    <p:sldId id="285" r:id="rId75"/>
    <p:sldId id="286" r:id="rId76"/>
    <p:sldId id="287" r:id="rId77"/>
    <p:sldId id="288" r:id="rId78"/>
    <p:sldId id="289" r:id="rId79"/>
    <p:sldId id="290" r:id="rId80"/>
    <p:sldId id="299" r:id="rId81"/>
    <p:sldId id="291" r:id="rId82"/>
    <p:sldId id="292" r:id="rId83"/>
    <p:sldId id="298" r:id="rId84"/>
  </p:sldIdLst>
  <p:sldSz cx="12192000" cy="6858000"/>
  <p:notesSz cx="6858000" cy="9144000"/>
  <p:defaultTextStyle>
    <a:defPPr>
      <a:defRPr lang="a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401"/>
  </p:normalViewPr>
  <p:slideViewPr>
    <p:cSldViewPr snapToGrid="0" snapToObjects="1">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6/11/relationships/changesInfo" Target="changesInfos/changesInfo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QULIYEV" userId="7977c50e365428ac" providerId="LiveId" clId="{06AF6B4B-A4C6-4B1F-8DD3-D339E3C4DE5F}"/>
    <pc:docChg chg="undo custSel addSld modSld">
      <pc:chgData name="ASIF QULIYEV" userId="7977c50e365428ac" providerId="LiveId" clId="{06AF6B4B-A4C6-4B1F-8DD3-D339E3C4DE5F}" dt="2024-11-04T19:37:46.820" v="2953" actId="1076"/>
      <pc:docMkLst>
        <pc:docMk/>
      </pc:docMkLst>
      <pc:sldChg chg="modSp mod">
        <pc:chgData name="ASIF QULIYEV" userId="7977c50e365428ac" providerId="LiveId" clId="{06AF6B4B-A4C6-4B1F-8DD3-D339E3C4DE5F}" dt="2024-11-04T18:02:14.305" v="1736" actId="20577"/>
        <pc:sldMkLst>
          <pc:docMk/>
          <pc:sldMk cId="1354597277" sldId="261"/>
        </pc:sldMkLst>
        <pc:spChg chg="mod">
          <ac:chgData name="ASIF QULIYEV" userId="7977c50e365428ac" providerId="LiveId" clId="{06AF6B4B-A4C6-4B1F-8DD3-D339E3C4DE5F}" dt="2024-11-04T18:02:14.305" v="1736" actId="20577"/>
          <ac:spMkLst>
            <pc:docMk/>
            <pc:sldMk cId="1354597277" sldId="261"/>
            <ac:spMk id="2" creationId="{398B647D-A4C8-6848-9287-042629EEB74A}"/>
          </ac:spMkLst>
        </pc:spChg>
      </pc:sldChg>
      <pc:sldChg chg="modSp mod modNotesTx">
        <pc:chgData name="ASIF QULIYEV" userId="7977c50e365428ac" providerId="LiveId" clId="{06AF6B4B-A4C6-4B1F-8DD3-D339E3C4DE5F}" dt="2024-11-04T16:37:30.516" v="96" actId="20577"/>
        <pc:sldMkLst>
          <pc:docMk/>
          <pc:sldMk cId="0" sldId="262"/>
        </pc:sldMkLst>
        <pc:spChg chg="mod">
          <ac:chgData name="ASIF QULIYEV" userId="7977c50e365428ac" providerId="LiveId" clId="{06AF6B4B-A4C6-4B1F-8DD3-D339E3C4DE5F}" dt="2024-11-04T16:35:36.928" v="78" actId="20577"/>
          <ac:spMkLst>
            <pc:docMk/>
            <pc:sldMk cId="0" sldId="262"/>
            <ac:spMk id="2" creationId="{00000000-0000-0000-0000-000000000000}"/>
          </ac:spMkLst>
        </pc:spChg>
        <pc:spChg chg="mod">
          <ac:chgData name="ASIF QULIYEV" userId="7977c50e365428ac" providerId="LiveId" clId="{06AF6B4B-A4C6-4B1F-8DD3-D339E3C4DE5F}" dt="2024-11-04T16:37:30.516" v="96" actId="20577"/>
          <ac:spMkLst>
            <pc:docMk/>
            <pc:sldMk cId="0" sldId="262"/>
            <ac:spMk id="3" creationId="{00000000-0000-0000-0000-000000000000}"/>
          </ac:spMkLst>
        </pc:spChg>
      </pc:sldChg>
      <pc:sldChg chg="modSp mod">
        <pc:chgData name="ASIF QULIYEV" userId="7977c50e365428ac" providerId="LiveId" clId="{06AF6B4B-A4C6-4B1F-8DD3-D339E3C4DE5F}" dt="2024-11-04T16:49:09.832" v="137" actId="27636"/>
        <pc:sldMkLst>
          <pc:docMk/>
          <pc:sldMk cId="2342980015" sldId="263"/>
        </pc:sldMkLst>
        <pc:spChg chg="mod">
          <ac:chgData name="ASIF QULIYEV" userId="7977c50e365428ac" providerId="LiveId" clId="{06AF6B4B-A4C6-4B1F-8DD3-D339E3C4DE5F}" dt="2024-11-04T16:49:09.832" v="137" actId="27636"/>
          <ac:spMkLst>
            <pc:docMk/>
            <pc:sldMk cId="2342980015" sldId="263"/>
            <ac:spMk id="3" creationId="{4FA511B1-D8DC-914D-87D4-62304AF0E728}"/>
          </ac:spMkLst>
        </pc:spChg>
      </pc:sldChg>
      <pc:sldChg chg="modSp mod">
        <pc:chgData name="ASIF QULIYEV" userId="7977c50e365428ac" providerId="LiveId" clId="{06AF6B4B-A4C6-4B1F-8DD3-D339E3C4DE5F}" dt="2024-11-04T16:49:09.912" v="141" actId="27636"/>
        <pc:sldMkLst>
          <pc:docMk/>
          <pc:sldMk cId="44346810" sldId="265"/>
        </pc:sldMkLst>
        <pc:spChg chg="mod">
          <ac:chgData name="ASIF QULIYEV" userId="7977c50e365428ac" providerId="LiveId" clId="{06AF6B4B-A4C6-4B1F-8DD3-D339E3C4DE5F}" dt="2024-11-04T16:49:09.912" v="141" actId="27636"/>
          <ac:spMkLst>
            <pc:docMk/>
            <pc:sldMk cId="44346810" sldId="265"/>
            <ac:spMk id="3" creationId="{BC705E08-B900-134A-B306-7E0AEEDD6852}"/>
          </ac:spMkLst>
        </pc:spChg>
      </pc:sldChg>
      <pc:sldChg chg="modSp mod">
        <pc:chgData name="ASIF QULIYEV" userId="7977c50e365428ac" providerId="LiveId" clId="{06AF6B4B-A4C6-4B1F-8DD3-D339E3C4DE5F}" dt="2024-11-04T16:49:09.927" v="142" actId="27636"/>
        <pc:sldMkLst>
          <pc:docMk/>
          <pc:sldMk cId="1817550342" sldId="266"/>
        </pc:sldMkLst>
        <pc:spChg chg="mod">
          <ac:chgData name="ASIF QULIYEV" userId="7977c50e365428ac" providerId="LiveId" clId="{06AF6B4B-A4C6-4B1F-8DD3-D339E3C4DE5F}" dt="2024-11-04T16:49:09.927" v="142" actId="27636"/>
          <ac:spMkLst>
            <pc:docMk/>
            <pc:sldMk cId="1817550342" sldId="266"/>
            <ac:spMk id="3" creationId="{C728E472-4DFB-9E42-AB20-8759D55E399B}"/>
          </ac:spMkLst>
        </pc:spChg>
      </pc:sldChg>
      <pc:sldChg chg="modSp mod">
        <pc:chgData name="ASIF QULIYEV" userId="7977c50e365428ac" providerId="LiveId" clId="{06AF6B4B-A4C6-4B1F-8DD3-D339E3C4DE5F}" dt="2024-11-04T18:02:54.641" v="1737" actId="5793"/>
        <pc:sldMkLst>
          <pc:docMk/>
          <pc:sldMk cId="3137014638" sldId="267"/>
        </pc:sldMkLst>
        <pc:spChg chg="mod">
          <ac:chgData name="ASIF QULIYEV" userId="7977c50e365428ac" providerId="LiveId" clId="{06AF6B4B-A4C6-4B1F-8DD3-D339E3C4DE5F}" dt="2024-11-04T18:02:54.641" v="1737" actId="5793"/>
          <ac:spMkLst>
            <pc:docMk/>
            <pc:sldMk cId="3137014638" sldId="267"/>
            <ac:spMk id="3" creationId="{5F035FB9-714E-0E4C-802F-6FD236CA2D01}"/>
          </ac:spMkLst>
        </pc:spChg>
      </pc:sldChg>
      <pc:sldChg chg="modSp mod">
        <pc:chgData name="ASIF QULIYEV" userId="7977c50e365428ac" providerId="LiveId" clId="{06AF6B4B-A4C6-4B1F-8DD3-D339E3C4DE5F}" dt="2024-11-04T16:49:09.943" v="143" actId="27636"/>
        <pc:sldMkLst>
          <pc:docMk/>
          <pc:sldMk cId="816113358" sldId="268"/>
        </pc:sldMkLst>
        <pc:spChg chg="mod">
          <ac:chgData name="ASIF QULIYEV" userId="7977c50e365428ac" providerId="LiveId" clId="{06AF6B4B-A4C6-4B1F-8DD3-D339E3C4DE5F}" dt="2024-11-04T16:49:09.943" v="143" actId="27636"/>
          <ac:spMkLst>
            <pc:docMk/>
            <pc:sldMk cId="816113358" sldId="268"/>
            <ac:spMk id="3" creationId="{C728E472-4DFB-9E42-AB20-8759D55E399B}"/>
          </ac:spMkLst>
        </pc:spChg>
      </pc:sldChg>
      <pc:sldChg chg="modSp mod">
        <pc:chgData name="ASIF QULIYEV" userId="7977c50e365428ac" providerId="LiveId" clId="{06AF6B4B-A4C6-4B1F-8DD3-D339E3C4DE5F}" dt="2024-11-04T16:49:09.958" v="145" actId="27636"/>
        <pc:sldMkLst>
          <pc:docMk/>
          <pc:sldMk cId="2027749644" sldId="270"/>
        </pc:sldMkLst>
        <pc:spChg chg="mod">
          <ac:chgData name="ASIF QULIYEV" userId="7977c50e365428ac" providerId="LiveId" clId="{06AF6B4B-A4C6-4B1F-8DD3-D339E3C4DE5F}" dt="2024-11-04T16:49:09.958" v="145" actId="27636"/>
          <ac:spMkLst>
            <pc:docMk/>
            <pc:sldMk cId="2027749644" sldId="270"/>
            <ac:spMk id="2" creationId="{ED5DA1EA-0002-BA4A-8BE5-E37B708DBF8A}"/>
          </ac:spMkLst>
        </pc:spChg>
      </pc:sldChg>
      <pc:sldChg chg="modSp mod">
        <pc:chgData name="ASIF QULIYEV" userId="7977c50e365428ac" providerId="LiveId" clId="{06AF6B4B-A4C6-4B1F-8DD3-D339E3C4DE5F}" dt="2024-11-04T18:05:42.128" v="1754" actId="20577"/>
        <pc:sldMkLst>
          <pc:docMk/>
          <pc:sldMk cId="2067017448" sldId="273"/>
        </pc:sldMkLst>
        <pc:spChg chg="mod">
          <ac:chgData name="ASIF QULIYEV" userId="7977c50e365428ac" providerId="LiveId" clId="{06AF6B4B-A4C6-4B1F-8DD3-D339E3C4DE5F}" dt="2024-11-04T18:05:42.128" v="1754" actId="20577"/>
          <ac:spMkLst>
            <pc:docMk/>
            <pc:sldMk cId="2067017448" sldId="273"/>
            <ac:spMk id="2" creationId="{2D777EA4-DCEC-7749-9B3A-72F589A4D09F}"/>
          </ac:spMkLst>
        </pc:spChg>
      </pc:sldChg>
      <pc:sldChg chg="modSp mod">
        <pc:chgData name="ASIF QULIYEV" userId="7977c50e365428ac" providerId="LiveId" clId="{06AF6B4B-A4C6-4B1F-8DD3-D339E3C4DE5F}" dt="2024-11-04T16:49:09.848" v="138" actId="27636"/>
        <pc:sldMkLst>
          <pc:docMk/>
          <pc:sldMk cId="1905923102" sldId="289"/>
        </pc:sldMkLst>
        <pc:spChg chg="mod">
          <ac:chgData name="ASIF QULIYEV" userId="7977c50e365428ac" providerId="LiveId" clId="{06AF6B4B-A4C6-4B1F-8DD3-D339E3C4DE5F}" dt="2024-11-04T16:49:09.848" v="138" actId="27636"/>
          <ac:spMkLst>
            <pc:docMk/>
            <pc:sldMk cId="1905923102" sldId="289"/>
            <ac:spMk id="3" creationId="{F3014F63-47CE-8648-B7AF-1730F553DF9A}"/>
          </ac:spMkLst>
        </pc:spChg>
      </pc:sldChg>
      <pc:sldChg chg="modSp mod">
        <pc:chgData name="ASIF QULIYEV" userId="7977c50e365428ac" providerId="LiveId" clId="{06AF6B4B-A4C6-4B1F-8DD3-D339E3C4DE5F}" dt="2024-11-04T16:49:09.864" v="139" actId="27636"/>
        <pc:sldMkLst>
          <pc:docMk/>
          <pc:sldMk cId="2431502896" sldId="291"/>
        </pc:sldMkLst>
        <pc:spChg chg="mod">
          <ac:chgData name="ASIF QULIYEV" userId="7977c50e365428ac" providerId="LiveId" clId="{06AF6B4B-A4C6-4B1F-8DD3-D339E3C4DE5F}" dt="2024-11-04T16:49:09.864" v="139" actId="27636"/>
          <ac:spMkLst>
            <pc:docMk/>
            <pc:sldMk cId="2431502896" sldId="291"/>
            <ac:spMk id="2" creationId="{DDB2FE85-8EDA-FC48-AB03-4BC601F619D4}"/>
          </ac:spMkLst>
        </pc:spChg>
      </pc:sldChg>
      <pc:sldChg chg="modSp mod">
        <pc:chgData name="ASIF QULIYEV" userId="7977c50e365428ac" providerId="LiveId" clId="{06AF6B4B-A4C6-4B1F-8DD3-D339E3C4DE5F}" dt="2024-11-04T16:49:09.864" v="140" actId="27636"/>
        <pc:sldMkLst>
          <pc:docMk/>
          <pc:sldMk cId="1196645515" sldId="292"/>
        </pc:sldMkLst>
        <pc:spChg chg="mod">
          <ac:chgData name="ASIF QULIYEV" userId="7977c50e365428ac" providerId="LiveId" clId="{06AF6B4B-A4C6-4B1F-8DD3-D339E3C4DE5F}" dt="2024-11-04T16:49:09.864" v="140" actId="27636"/>
          <ac:spMkLst>
            <pc:docMk/>
            <pc:sldMk cId="1196645515" sldId="292"/>
            <ac:spMk id="2" creationId="{DDB2FE85-8EDA-FC48-AB03-4BC601F619D4}"/>
          </ac:spMkLst>
        </pc:spChg>
      </pc:sldChg>
      <pc:sldChg chg="modSp mod">
        <pc:chgData name="ASIF QULIYEV" userId="7977c50e365428ac" providerId="LiveId" clId="{06AF6B4B-A4C6-4B1F-8DD3-D339E3C4DE5F}" dt="2024-11-04T16:49:09.801" v="134" actId="27636"/>
        <pc:sldMkLst>
          <pc:docMk/>
          <pc:sldMk cId="1530492440" sldId="294"/>
        </pc:sldMkLst>
        <pc:spChg chg="mod">
          <ac:chgData name="ASIF QULIYEV" userId="7977c50e365428ac" providerId="LiveId" clId="{06AF6B4B-A4C6-4B1F-8DD3-D339E3C4DE5F}" dt="2024-11-04T16:49:09.801" v="133" actId="27636"/>
          <ac:spMkLst>
            <pc:docMk/>
            <pc:sldMk cId="1530492440" sldId="294"/>
            <ac:spMk id="2" creationId="{755EC6CF-8252-FC48-86E1-4A7FA886F2A2}"/>
          </ac:spMkLst>
        </pc:spChg>
        <pc:spChg chg="mod">
          <ac:chgData name="ASIF QULIYEV" userId="7977c50e365428ac" providerId="LiveId" clId="{06AF6B4B-A4C6-4B1F-8DD3-D339E3C4DE5F}" dt="2024-11-04T16:49:09.801" v="134" actId="27636"/>
          <ac:spMkLst>
            <pc:docMk/>
            <pc:sldMk cId="1530492440" sldId="294"/>
            <ac:spMk id="3" creationId="{F8E3CAFA-B178-4F46-805F-41DBBFA5BE00}"/>
          </ac:spMkLst>
        </pc:spChg>
      </pc:sldChg>
      <pc:sldChg chg="modSp mod">
        <pc:chgData name="ASIF QULIYEV" userId="7977c50e365428ac" providerId="LiveId" clId="{06AF6B4B-A4C6-4B1F-8DD3-D339E3C4DE5F}" dt="2024-11-04T16:49:09.817" v="135" actId="27636"/>
        <pc:sldMkLst>
          <pc:docMk/>
          <pc:sldMk cId="22792947" sldId="295"/>
        </pc:sldMkLst>
        <pc:spChg chg="mod">
          <ac:chgData name="ASIF QULIYEV" userId="7977c50e365428ac" providerId="LiveId" clId="{06AF6B4B-A4C6-4B1F-8DD3-D339E3C4DE5F}" dt="2024-11-04T16:49:09.817" v="135" actId="27636"/>
          <ac:spMkLst>
            <pc:docMk/>
            <pc:sldMk cId="22792947" sldId="295"/>
            <ac:spMk id="2" creationId="{755EC6CF-8252-FC48-86E1-4A7FA886F2A2}"/>
          </ac:spMkLst>
        </pc:spChg>
      </pc:sldChg>
      <pc:sldChg chg="modSp mod">
        <pc:chgData name="ASIF QULIYEV" userId="7977c50e365428ac" providerId="LiveId" clId="{06AF6B4B-A4C6-4B1F-8DD3-D339E3C4DE5F}" dt="2024-11-04T16:49:09.832" v="136" actId="27636"/>
        <pc:sldMkLst>
          <pc:docMk/>
          <pc:sldMk cId="2040269667" sldId="297"/>
        </pc:sldMkLst>
        <pc:spChg chg="mod">
          <ac:chgData name="ASIF QULIYEV" userId="7977c50e365428ac" providerId="LiveId" clId="{06AF6B4B-A4C6-4B1F-8DD3-D339E3C4DE5F}" dt="2024-11-04T16:49:09.832" v="136" actId="27636"/>
          <ac:spMkLst>
            <pc:docMk/>
            <pc:sldMk cId="2040269667" sldId="297"/>
            <ac:spMk id="3" creationId="{00D15DF2-ABC5-9C49-BE2E-28D5E3CE486D}"/>
          </ac:spMkLst>
        </pc:spChg>
      </pc:sldChg>
      <pc:sldChg chg="modSp mod">
        <pc:chgData name="ASIF QULIYEV" userId="7977c50e365428ac" providerId="LiveId" clId="{06AF6B4B-A4C6-4B1F-8DD3-D339E3C4DE5F}" dt="2024-11-04T16:50:08.462" v="218" actId="20577"/>
        <pc:sldMkLst>
          <pc:docMk/>
          <pc:sldMk cId="1499646585" sldId="321"/>
        </pc:sldMkLst>
        <pc:spChg chg="mod">
          <ac:chgData name="ASIF QULIYEV" userId="7977c50e365428ac" providerId="LiveId" clId="{06AF6B4B-A4C6-4B1F-8DD3-D339E3C4DE5F}" dt="2024-11-04T16:50:08.462" v="218" actId="20577"/>
          <ac:spMkLst>
            <pc:docMk/>
            <pc:sldMk cId="1499646585" sldId="321"/>
            <ac:spMk id="2" creationId="{5AB094BD-533A-4806-CB6D-092A4BD03912}"/>
          </ac:spMkLst>
        </pc:spChg>
      </pc:sldChg>
      <pc:sldChg chg="modSp mod">
        <pc:chgData name="ASIF QULIYEV" userId="7977c50e365428ac" providerId="LiveId" clId="{06AF6B4B-A4C6-4B1F-8DD3-D339E3C4DE5F}" dt="2024-11-04T16:33:52.082" v="20" actId="20577"/>
        <pc:sldMkLst>
          <pc:docMk/>
          <pc:sldMk cId="0" sldId="323"/>
        </pc:sldMkLst>
        <pc:spChg chg="mod">
          <ac:chgData name="ASIF QULIYEV" userId="7977c50e365428ac" providerId="LiveId" clId="{06AF6B4B-A4C6-4B1F-8DD3-D339E3C4DE5F}" dt="2024-11-04T16:33:52.082" v="20" actId="20577"/>
          <ac:spMkLst>
            <pc:docMk/>
            <pc:sldMk cId="0" sldId="323"/>
            <ac:spMk id="2" creationId="{00000000-0000-0000-0000-000000000000}"/>
          </ac:spMkLst>
        </pc:spChg>
        <pc:spChg chg="mod">
          <ac:chgData name="ASIF QULIYEV" userId="7977c50e365428ac" providerId="LiveId" clId="{06AF6B4B-A4C6-4B1F-8DD3-D339E3C4DE5F}" dt="2024-11-04T16:33:41.308" v="7" actId="20577"/>
          <ac:spMkLst>
            <pc:docMk/>
            <pc:sldMk cId="0" sldId="323"/>
            <ac:spMk id="3" creationId="{00000000-0000-0000-0000-000000000000}"/>
          </ac:spMkLst>
        </pc:spChg>
      </pc:sldChg>
      <pc:sldChg chg="modSp mod">
        <pc:chgData name="ASIF QULIYEV" userId="7977c50e365428ac" providerId="LiveId" clId="{06AF6B4B-A4C6-4B1F-8DD3-D339E3C4DE5F}" dt="2024-11-04T16:34:07.359" v="47" actId="20577"/>
        <pc:sldMkLst>
          <pc:docMk/>
          <pc:sldMk cId="0" sldId="324"/>
        </pc:sldMkLst>
        <pc:spChg chg="mod">
          <ac:chgData name="ASIF QULIYEV" userId="7977c50e365428ac" providerId="LiveId" clId="{06AF6B4B-A4C6-4B1F-8DD3-D339E3C4DE5F}" dt="2024-11-04T16:34:03.575" v="39" actId="20577"/>
          <ac:spMkLst>
            <pc:docMk/>
            <pc:sldMk cId="0" sldId="324"/>
            <ac:spMk id="2" creationId="{00000000-0000-0000-0000-000000000000}"/>
          </ac:spMkLst>
        </pc:spChg>
        <pc:spChg chg="mod">
          <ac:chgData name="ASIF QULIYEV" userId="7977c50e365428ac" providerId="LiveId" clId="{06AF6B4B-A4C6-4B1F-8DD3-D339E3C4DE5F}" dt="2024-11-04T16:34:07.359" v="47" actId="20577"/>
          <ac:spMkLst>
            <pc:docMk/>
            <pc:sldMk cId="0" sldId="324"/>
            <ac:spMk id="3" creationId="{00000000-0000-0000-0000-000000000000}"/>
          </ac:spMkLst>
        </pc:spChg>
      </pc:sldChg>
      <pc:sldChg chg="modSp mod">
        <pc:chgData name="ASIF QULIYEV" userId="7977c50e365428ac" providerId="LiveId" clId="{06AF6B4B-A4C6-4B1F-8DD3-D339E3C4DE5F}" dt="2024-11-04T16:37:03.992" v="94" actId="20577"/>
        <pc:sldMkLst>
          <pc:docMk/>
          <pc:sldMk cId="0" sldId="325"/>
        </pc:sldMkLst>
        <pc:spChg chg="mod">
          <ac:chgData name="ASIF QULIYEV" userId="7977c50e365428ac" providerId="LiveId" clId="{06AF6B4B-A4C6-4B1F-8DD3-D339E3C4DE5F}" dt="2024-11-04T16:35:52.566" v="89" actId="20577"/>
          <ac:spMkLst>
            <pc:docMk/>
            <pc:sldMk cId="0" sldId="325"/>
            <ac:spMk id="2" creationId="{00000000-0000-0000-0000-000000000000}"/>
          </ac:spMkLst>
        </pc:spChg>
        <pc:spChg chg="mod">
          <ac:chgData name="ASIF QULIYEV" userId="7977c50e365428ac" providerId="LiveId" clId="{06AF6B4B-A4C6-4B1F-8DD3-D339E3C4DE5F}" dt="2024-11-04T16:37:03.992" v="94" actId="20577"/>
          <ac:spMkLst>
            <pc:docMk/>
            <pc:sldMk cId="0" sldId="325"/>
            <ac:spMk id="3" creationId="{00000000-0000-0000-0000-000000000000}"/>
          </ac:spMkLst>
        </pc:spChg>
      </pc:sldChg>
      <pc:sldChg chg="modSp mod">
        <pc:chgData name="ASIF QULIYEV" userId="7977c50e365428ac" providerId="LiveId" clId="{06AF6B4B-A4C6-4B1F-8DD3-D339E3C4DE5F}" dt="2024-11-04T16:38:35.307" v="105" actId="20577"/>
        <pc:sldMkLst>
          <pc:docMk/>
          <pc:sldMk cId="0" sldId="327"/>
        </pc:sldMkLst>
        <pc:spChg chg="mod">
          <ac:chgData name="ASIF QULIYEV" userId="7977c50e365428ac" providerId="LiveId" clId="{06AF6B4B-A4C6-4B1F-8DD3-D339E3C4DE5F}" dt="2024-11-04T16:38:35.307" v="105" actId="20577"/>
          <ac:spMkLst>
            <pc:docMk/>
            <pc:sldMk cId="0" sldId="327"/>
            <ac:spMk id="2" creationId="{00000000-0000-0000-0000-000000000000}"/>
          </ac:spMkLst>
        </pc:spChg>
      </pc:sldChg>
      <pc:sldChg chg="modSp mod">
        <pc:chgData name="ASIF QULIYEV" userId="7977c50e365428ac" providerId="LiveId" clId="{06AF6B4B-A4C6-4B1F-8DD3-D339E3C4DE5F}" dt="2024-11-04T16:45:48.686" v="130" actId="14100"/>
        <pc:sldMkLst>
          <pc:docMk/>
          <pc:sldMk cId="0" sldId="328"/>
        </pc:sldMkLst>
        <pc:spChg chg="mod">
          <ac:chgData name="ASIF QULIYEV" userId="7977c50e365428ac" providerId="LiveId" clId="{06AF6B4B-A4C6-4B1F-8DD3-D339E3C4DE5F}" dt="2024-11-04T16:45:43.805" v="129" actId="14100"/>
          <ac:spMkLst>
            <pc:docMk/>
            <pc:sldMk cId="0" sldId="328"/>
            <ac:spMk id="30" creationId="{00000000-0000-0000-0000-000000000000}"/>
          </ac:spMkLst>
        </pc:spChg>
        <pc:spChg chg="mod">
          <ac:chgData name="ASIF QULIYEV" userId="7977c50e365428ac" providerId="LiveId" clId="{06AF6B4B-A4C6-4B1F-8DD3-D339E3C4DE5F}" dt="2024-11-04T16:45:48.686" v="130" actId="14100"/>
          <ac:spMkLst>
            <pc:docMk/>
            <pc:sldMk cId="0" sldId="328"/>
            <ac:spMk id="31" creationId="{00000000-0000-0000-0000-000000000000}"/>
          </ac:spMkLst>
        </pc:spChg>
      </pc:sldChg>
      <pc:sldChg chg="addSp delSp modSp new mod">
        <pc:chgData name="ASIF QULIYEV" userId="7977c50e365428ac" providerId="LiveId" clId="{06AF6B4B-A4C6-4B1F-8DD3-D339E3C4DE5F}" dt="2024-11-04T17:11:20.143" v="271" actId="1076"/>
        <pc:sldMkLst>
          <pc:docMk/>
          <pc:sldMk cId="2082160820" sldId="333"/>
        </pc:sldMkLst>
        <pc:spChg chg="add mod">
          <ac:chgData name="ASIF QULIYEV" userId="7977c50e365428ac" providerId="LiveId" clId="{06AF6B4B-A4C6-4B1F-8DD3-D339E3C4DE5F}" dt="2024-11-04T17:08:00.701" v="261" actId="1076"/>
          <ac:spMkLst>
            <pc:docMk/>
            <pc:sldMk cId="2082160820" sldId="333"/>
            <ac:spMk id="2" creationId="{05FC925A-FFE1-FA33-0B06-6B9F6A534139}"/>
          </ac:spMkLst>
        </pc:spChg>
        <pc:picChg chg="add mod">
          <ac:chgData name="ASIF QULIYEV" userId="7977c50e365428ac" providerId="LiveId" clId="{06AF6B4B-A4C6-4B1F-8DD3-D339E3C4DE5F}" dt="2024-11-04T17:10:36.756" v="264" actId="1076"/>
          <ac:picMkLst>
            <pc:docMk/>
            <pc:sldMk cId="2082160820" sldId="333"/>
            <ac:picMk id="4" creationId="{5761FD06-625D-741B-1E61-307AB87EAC40}"/>
          </ac:picMkLst>
        </pc:picChg>
        <pc:picChg chg="add del">
          <ac:chgData name="ASIF QULIYEV" userId="7977c50e365428ac" providerId="LiveId" clId="{06AF6B4B-A4C6-4B1F-8DD3-D339E3C4DE5F}" dt="2024-11-04T17:10:55.747" v="266" actId="478"/>
          <ac:picMkLst>
            <pc:docMk/>
            <pc:sldMk cId="2082160820" sldId="333"/>
            <ac:picMk id="6" creationId="{82D07B98-76C8-426B-B286-833A4AC70495}"/>
          </ac:picMkLst>
        </pc:picChg>
        <pc:picChg chg="add mod">
          <ac:chgData name="ASIF QULIYEV" userId="7977c50e365428ac" providerId="LiveId" clId="{06AF6B4B-A4C6-4B1F-8DD3-D339E3C4DE5F}" dt="2024-11-04T17:11:20.143" v="271" actId="1076"/>
          <ac:picMkLst>
            <pc:docMk/>
            <pc:sldMk cId="2082160820" sldId="333"/>
            <ac:picMk id="8" creationId="{0E17F7EC-7914-89BF-2A48-6199CA82CF77}"/>
          </ac:picMkLst>
        </pc:picChg>
      </pc:sldChg>
      <pc:sldChg chg="addSp modSp new mod">
        <pc:chgData name="ASIF QULIYEV" userId="7977c50e365428ac" providerId="LiveId" clId="{06AF6B4B-A4C6-4B1F-8DD3-D339E3C4DE5F}" dt="2024-11-04T17:28:27.562" v="718" actId="14100"/>
        <pc:sldMkLst>
          <pc:docMk/>
          <pc:sldMk cId="2565616313" sldId="334"/>
        </pc:sldMkLst>
        <pc:spChg chg="add mod">
          <ac:chgData name="ASIF QULIYEV" userId="7977c50e365428ac" providerId="LiveId" clId="{06AF6B4B-A4C6-4B1F-8DD3-D339E3C4DE5F}" dt="2024-11-04T17:25:34.859" v="711" actId="20577"/>
          <ac:spMkLst>
            <pc:docMk/>
            <pc:sldMk cId="2565616313" sldId="334"/>
            <ac:spMk id="2" creationId="{B43D9C43-A7EA-F98C-B740-838C016C756F}"/>
          </ac:spMkLst>
        </pc:spChg>
        <pc:picChg chg="add mod">
          <ac:chgData name="ASIF QULIYEV" userId="7977c50e365428ac" providerId="LiveId" clId="{06AF6B4B-A4C6-4B1F-8DD3-D339E3C4DE5F}" dt="2024-11-04T17:28:27.562" v="718" actId="14100"/>
          <ac:picMkLst>
            <pc:docMk/>
            <pc:sldMk cId="2565616313" sldId="334"/>
            <ac:picMk id="4" creationId="{72926A23-F514-CF16-6EC7-0AAEB085B375}"/>
          </ac:picMkLst>
        </pc:picChg>
      </pc:sldChg>
      <pc:sldChg chg="addSp delSp modSp new mod">
        <pc:chgData name="ASIF QULIYEV" userId="7977c50e365428ac" providerId="LiveId" clId="{06AF6B4B-A4C6-4B1F-8DD3-D339E3C4DE5F}" dt="2024-11-04T17:49:45.587" v="972" actId="1076"/>
        <pc:sldMkLst>
          <pc:docMk/>
          <pc:sldMk cId="2191429336" sldId="335"/>
        </pc:sldMkLst>
        <pc:spChg chg="add del mod">
          <ac:chgData name="ASIF QULIYEV" userId="7977c50e365428ac" providerId="LiveId" clId="{06AF6B4B-A4C6-4B1F-8DD3-D339E3C4DE5F}" dt="2024-11-04T17:46:08.836" v="722"/>
          <ac:spMkLst>
            <pc:docMk/>
            <pc:sldMk cId="2191429336" sldId="335"/>
            <ac:spMk id="2" creationId="{4B047E1E-20BC-A3A8-4176-E72692BBDDB8}"/>
          </ac:spMkLst>
        </pc:spChg>
        <pc:spChg chg="add del mod">
          <ac:chgData name="ASIF QULIYEV" userId="7977c50e365428ac" providerId="LiveId" clId="{06AF6B4B-A4C6-4B1F-8DD3-D339E3C4DE5F}" dt="2024-11-04T17:46:42.668" v="755"/>
          <ac:spMkLst>
            <pc:docMk/>
            <pc:sldMk cId="2191429336" sldId="335"/>
            <ac:spMk id="3" creationId="{525B9889-63B7-DBF9-734C-78ABF63A9346}"/>
          </ac:spMkLst>
        </pc:spChg>
        <pc:spChg chg="add mod">
          <ac:chgData name="ASIF QULIYEV" userId="7977c50e365428ac" providerId="LiveId" clId="{06AF6B4B-A4C6-4B1F-8DD3-D339E3C4DE5F}" dt="2024-11-04T17:47:56.723" v="870" actId="20577"/>
          <ac:spMkLst>
            <pc:docMk/>
            <pc:sldMk cId="2191429336" sldId="335"/>
            <ac:spMk id="4" creationId="{C55DD90F-F50D-DF97-72E9-110722B81061}"/>
          </ac:spMkLst>
        </pc:spChg>
        <pc:spChg chg="add mod">
          <ac:chgData name="ASIF QULIYEV" userId="7977c50e365428ac" providerId="LiveId" clId="{06AF6B4B-A4C6-4B1F-8DD3-D339E3C4DE5F}" dt="2024-11-04T17:49:06.848" v="969" actId="20577"/>
          <ac:spMkLst>
            <pc:docMk/>
            <pc:sldMk cId="2191429336" sldId="335"/>
            <ac:spMk id="7" creationId="{5874CE83-03C3-3F9A-3DB5-7888161839FB}"/>
          </ac:spMkLst>
        </pc:spChg>
        <pc:picChg chg="add mod">
          <ac:chgData name="ASIF QULIYEV" userId="7977c50e365428ac" providerId="LiveId" clId="{06AF6B4B-A4C6-4B1F-8DD3-D339E3C4DE5F}" dt="2024-11-04T17:48:17.797" v="873" actId="1076"/>
          <ac:picMkLst>
            <pc:docMk/>
            <pc:sldMk cId="2191429336" sldId="335"/>
            <ac:picMk id="6" creationId="{461C9844-5BB9-3C4A-2A56-1BC563DACC82}"/>
          </ac:picMkLst>
        </pc:picChg>
        <pc:picChg chg="add mod">
          <ac:chgData name="ASIF QULIYEV" userId="7977c50e365428ac" providerId="LiveId" clId="{06AF6B4B-A4C6-4B1F-8DD3-D339E3C4DE5F}" dt="2024-11-04T17:49:45.587" v="972" actId="1076"/>
          <ac:picMkLst>
            <pc:docMk/>
            <pc:sldMk cId="2191429336" sldId="335"/>
            <ac:picMk id="9" creationId="{5D767317-7CA2-5327-1E74-8F4EADA63196}"/>
          </ac:picMkLst>
        </pc:picChg>
      </pc:sldChg>
      <pc:sldChg chg="addSp modSp new mod">
        <pc:chgData name="ASIF QULIYEV" userId="7977c50e365428ac" providerId="LiveId" clId="{06AF6B4B-A4C6-4B1F-8DD3-D339E3C4DE5F}" dt="2024-11-04T17:52:16.879" v="1104" actId="14100"/>
        <pc:sldMkLst>
          <pc:docMk/>
          <pc:sldMk cId="1993710437" sldId="336"/>
        </pc:sldMkLst>
        <pc:spChg chg="add mod">
          <ac:chgData name="ASIF QULIYEV" userId="7977c50e365428ac" providerId="LiveId" clId="{06AF6B4B-A4C6-4B1F-8DD3-D339E3C4DE5F}" dt="2024-11-04T17:50:52.750" v="1096" actId="1076"/>
          <ac:spMkLst>
            <pc:docMk/>
            <pc:sldMk cId="1993710437" sldId="336"/>
            <ac:spMk id="2" creationId="{7182E39A-A276-A31E-74A3-04E6AC68CC87}"/>
          </ac:spMkLst>
        </pc:spChg>
        <pc:picChg chg="add mod">
          <ac:chgData name="ASIF QULIYEV" userId="7977c50e365428ac" providerId="LiveId" clId="{06AF6B4B-A4C6-4B1F-8DD3-D339E3C4DE5F}" dt="2024-11-04T17:52:16.879" v="1104" actId="14100"/>
          <ac:picMkLst>
            <pc:docMk/>
            <pc:sldMk cId="1993710437" sldId="336"/>
            <ac:picMk id="4" creationId="{111DC28E-6DBA-8B90-BB78-4D1DE5D3D639}"/>
          </ac:picMkLst>
        </pc:picChg>
        <pc:picChg chg="add mod">
          <ac:chgData name="ASIF QULIYEV" userId="7977c50e365428ac" providerId="LiveId" clId="{06AF6B4B-A4C6-4B1F-8DD3-D339E3C4DE5F}" dt="2024-11-04T17:52:12.564" v="1103" actId="1076"/>
          <ac:picMkLst>
            <pc:docMk/>
            <pc:sldMk cId="1993710437" sldId="336"/>
            <ac:picMk id="6" creationId="{D0200E14-DD23-92C0-4CB3-FE3F1D060825}"/>
          </ac:picMkLst>
        </pc:picChg>
      </pc:sldChg>
      <pc:sldChg chg="addSp modSp new mod">
        <pc:chgData name="ASIF QULIYEV" userId="7977c50e365428ac" providerId="LiveId" clId="{06AF6B4B-A4C6-4B1F-8DD3-D339E3C4DE5F}" dt="2024-11-04T18:01:35.438" v="1703" actId="14100"/>
        <pc:sldMkLst>
          <pc:docMk/>
          <pc:sldMk cId="568701213" sldId="337"/>
        </pc:sldMkLst>
        <pc:spChg chg="add mod">
          <ac:chgData name="ASIF QULIYEV" userId="7977c50e365428ac" providerId="LiveId" clId="{06AF6B4B-A4C6-4B1F-8DD3-D339E3C4DE5F}" dt="2024-11-04T18:01:26.441" v="1702" actId="20577"/>
          <ac:spMkLst>
            <pc:docMk/>
            <pc:sldMk cId="568701213" sldId="337"/>
            <ac:spMk id="2" creationId="{6C4633E9-AA71-0333-31CD-284EEA41787F}"/>
          </ac:spMkLst>
        </pc:spChg>
        <pc:picChg chg="add mod">
          <ac:chgData name="ASIF QULIYEV" userId="7977c50e365428ac" providerId="LiveId" clId="{06AF6B4B-A4C6-4B1F-8DD3-D339E3C4DE5F}" dt="2024-11-04T18:01:35.438" v="1703" actId="14100"/>
          <ac:picMkLst>
            <pc:docMk/>
            <pc:sldMk cId="568701213" sldId="337"/>
            <ac:picMk id="4" creationId="{661A9069-7061-E98C-DBFE-513FA694FC41}"/>
          </ac:picMkLst>
        </pc:picChg>
        <pc:picChg chg="add mod">
          <ac:chgData name="ASIF QULIYEV" userId="7977c50e365428ac" providerId="LiveId" clId="{06AF6B4B-A4C6-4B1F-8DD3-D339E3C4DE5F}" dt="2024-11-04T17:59:36.955" v="1507" actId="1076"/>
          <ac:picMkLst>
            <pc:docMk/>
            <pc:sldMk cId="568701213" sldId="337"/>
            <ac:picMk id="6" creationId="{3F9786C8-93E5-2E65-929C-532F0897DBC9}"/>
          </ac:picMkLst>
        </pc:picChg>
      </pc:sldChg>
      <pc:sldChg chg="addSp delSp modSp new mod">
        <pc:chgData name="ASIF QULIYEV" userId="7977c50e365428ac" providerId="LiveId" clId="{06AF6B4B-A4C6-4B1F-8DD3-D339E3C4DE5F}" dt="2024-11-04T18:55:37.207" v="2116" actId="1076"/>
        <pc:sldMkLst>
          <pc:docMk/>
          <pc:sldMk cId="3024795852" sldId="338"/>
        </pc:sldMkLst>
        <pc:spChg chg="add mod">
          <ac:chgData name="ASIF QULIYEV" userId="7977c50e365428ac" providerId="LiveId" clId="{06AF6B4B-A4C6-4B1F-8DD3-D339E3C4DE5F}" dt="2024-11-04T18:50:42.891" v="1835" actId="20577"/>
          <ac:spMkLst>
            <pc:docMk/>
            <pc:sldMk cId="3024795852" sldId="338"/>
            <ac:spMk id="2" creationId="{4025005E-06D0-2A38-DD74-7792666D5436}"/>
          </ac:spMkLst>
        </pc:spChg>
        <pc:spChg chg="add del mod">
          <ac:chgData name="ASIF QULIYEV" userId="7977c50e365428ac" providerId="LiveId" clId="{06AF6B4B-A4C6-4B1F-8DD3-D339E3C4DE5F}" dt="2024-11-04T18:50:40.425" v="1833" actId="478"/>
          <ac:spMkLst>
            <pc:docMk/>
            <pc:sldMk cId="3024795852" sldId="338"/>
            <ac:spMk id="3" creationId="{AA6E716B-38A9-B14F-1312-938301BA7188}"/>
          </ac:spMkLst>
        </pc:spChg>
        <pc:spChg chg="add mod">
          <ac:chgData name="ASIF QULIYEV" userId="7977c50e365428ac" providerId="LiveId" clId="{06AF6B4B-A4C6-4B1F-8DD3-D339E3C4DE5F}" dt="2024-11-04T18:53:55.548" v="2045" actId="20577"/>
          <ac:spMkLst>
            <pc:docMk/>
            <pc:sldMk cId="3024795852" sldId="338"/>
            <ac:spMk id="4" creationId="{4D89CFB1-3FDC-CB7D-7AA2-D6D6F054ECDA}"/>
          </ac:spMkLst>
        </pc:spChg>
        <pc:spChg chg="add mod">
          <ac:chgData name="ASIF QULIYEV" userId="7977c50e365428ac" providerId="LiveId" clId="{06AF6B4B-A4C6-4B1F-8DD3-D339E3C4DE5F}" dt="2024-11-04T18:53:51.874" v="2042" actId="20577"/>
          <ac:spMkLst>
            <pc:docMk/>
            <pc:sldMk cId="3024795852" sldId="338"/>
            <ac:spMk id="7" creationId="{E5F06583-DA2B-C80F-280D-C152695106E3}"/>
          </ac:spMkLst>
        </pc:spChg>
        <pc:spChg chg="add mod">
          <ac:chgData name="ASIF QULIYEV" userId="7977c50e365428ac" providerId="LiveId" clId="{06AF6B4B-A4C6-4B1F-8DD3-D339E3C4DE5F}" dt="2024-11-04T18:55:13.449" v="2114" actId="20577"/>
          <ac:spMkLst>
            <pc:docMk/>
            <pc:sldMk cId="3024795852" sldId="338"/>
            <ac:spMk id="10" creationId="{B9447B8C-93F9-B518-73C0-656F88059D5F}"/>
          </ac:spMkLst>
        </pc:spChg>
        <pc:picChg chg="add mod">
          <ac:chgData name="ASIF QULIYEV" userId="7977c50e365428ac" providerId="LiveId" clId="{06AF6B4B-A4C6-4B1F-8DD3-D339E3C4DE5F}" dt="2024-11-04T18:53:03.349" v="1994" actId="1076"/>
          <ac:picMkLst>
            <pc:docMk/>
            <pc:sldMk cId="3024795852" sldId="338"/>
            <ac:picMk id="6" creationId="{ED162611-18A2-CFE7-A8F5-7117BAFEAB88}"/>
          </ac:picMkLst>
        </pc:picChg>
        <pc:picChg chg="add mod">
          <ac:chgData name="ASIF QULIYEV" userId="7977c50e365428ac" providerId="LiveId" clId="{06AF6B4B-A4C6-4B1F-8DD3-D339E3C4DE5F}" dt="2024-11-04T18:54:08.365" v="2047" actId="1076"/>
          <ac:picMkLst>
            <pc:docMk/>
            <pc:sldMk cId="3024795852" sldId="338"/>
            <ac:picMk id="9" creationId="{1706DAD6-45B1-8AF1-43FD-19F00E76CF99}"/>
          </ac:picMkLst>
        </pc:picChg>
        <pc:picChg chg="add mod">
          <ac:chgData name="ASIF QULIYEV" userId="7977c50e365428ac" providerId="LiveId" clId="{06AF6B4B-A4C6-4B1F-8DD3-D339E3C4DE5F}" dt="2024-11-04T18:55:37.207" v="2116" actId="1076"/>
          <ac:picMkLst>
            <pc:docMk/>
            <pc:sldMk cId="3024795852" sldId="338"/>
            <ac:picMk id="12" creationId="{34354CCC-E2A4-07F6-7A3E-93B9D8CE74BE}"/>
          </ac:picMkLst>
        </pc:picChg>
      </pc:sldChg>
      <pc:sldChg chg="addSp modSp new mod">
        <pc:chgData name="ASIF QULIYEV" userId="7977c50e365428ac" providerId="LiveId" clId="{06AF6B4B-A4C6-4B1F-8DD3-D339E3C4DE5F}" dt="2024-11-04T18:59:13.464" v="2204" actId="1076"/>
        <pc:sldMkLst>
          <pc:docMk/>
          <pc:sldMk cId="1758995182" sldId="339"/>
        </pc:sldMkLst>
        <pc:spChg chg="add mod">
          <ac:chgData name="ASIF QULIYEV" userId="7977c50e365428ac" providerId="LiveId" clId="{06AF6B4B-A4C6-4B1F-8DD3-D339E3C4DE5F}" dt="2024-11-04T18:57:43.691" v="2200" actId="20577"/>
          <ac:spMkLst>
            <pc:docMk/>
            <pc:sldMk cId="1758995182" sldId="339"/>
            <ac:spMk id="2" creationId="{ADA87E8E-457A-6240-391D-527E59D99ED6}"/>
          </ac:spMkLst>
        </pc:spChg>
        <pc:picChg chg="add mod">
          <ac:chgData name="ASIF QULIYEV" userId="7977c50e365428ac" providerId="LiveId" clId="{06AF6B4B-A4C6-4B1F-8DD3-D339E3C4DE5F}" dt="2024-11-04T18:59:00.112" v="2202" actId="1076"/>
          <ac:picMkLst>
            <pc:docMk/>
            <pc:sldMk cId="1758995182" sldId="339"/>
            <ac:picMk id="4" creationId="{1378C9CE-BDD6-88E4-739E-AAA28889DBF6}"/>
          </ac:picMkLst>
        </pc:picChg>
        <pc:picChg chg="add mod">
          <ac:chgData name="ASIF QULIYEV" userId="7977c50e365428ac" providerId="LiveId" clId="{06AF6B4B-A4C6-4B1F-8DD3-D339E3C4DE5F}" dt="2024-11-04T18:59:13.464" v="2204" actId="1076"/>
          <ac:picMkLst>
            <pc:docMk/>
            <pc:sldMk cId="1758995182" sldId="339"/>
            <ac:picMk id="6" creationId="{72D2E9C8-996D-F5C2-3C29-50F56065CBA3}"/>
          </ac:picMkLst>
        </pc:picChg>
      </pc:sldChg>
      <pc:sldChg chg="addSp modSp new mod">
        <pc:chgData name="ASIF QULIYEV" userId="7977c50e365428ac" providerId="LiveId" clId="{06AF6B4B-A4C6-4B1F-8DD3-D339E3C4DE5F}" dt="2024-11-04T19:32:47.839" v="2768" actId="20577"/>
        <pc:sldMkLst>
          <pc:docMk/>
          <pc:sldMk cId="3790098638" sldId="340"/>
        </pc:sldMkLst>
        <pc:spChg chg="add mod">
          <ac:chgData name="ASIF QULIYEV" userId="7977c50e365428ac" providerId="LiveId" clId="{06AF6B4B-A4C6-4B1F-8DD3-D339E3C4DE5F}" dt="2024-11-04T19:32:47.839" v="2768" actId="20577"/>
          <ac:spMkLst>
            <pc:docMk/>
            <pc:sldMk cId="3790098638" sldId="340"/>
            <ac:spMk id="2" creationId="{44258A17-5DB6-35E4-D9CD-14632D44EAB9}"/>
          </ac:spMkLst>
        </pc:spChg>
        <pc:spChg chg="add mod">
          <ac:chgData name="ASIF QULIYEV" userId="7977c50e365428ac" providerId="LiveId" clId="{06AF6B4B-A4C6-4B1F-8DD3-D339E3C4DE5F}" dt="2024-11-04T19:21:49.959" v="2689" actId="20577"/>
          <ac:spMkLst>
            <pc:docMk/>
            <pc:sldMk cId="3790098638" sldId="340"/>
            <ac:spMk id="5" creationId="{0DE52D84-D525-CF6B-A003-BFB277F2B76A}"/>
          </ac:spMkLst>
        </pc:spChg>
        <pc:picChg chg="add mod">
          <ac:chgData name="ASIF QULIYEV" userId="7977c50e365428ac" providerId="LiveId" clId="{06AF6B4B-A4C6-4B1F-8DD3-D339E3C4DE5F}" dt="2024-11-04T19:05:00.479" v="2247" actId="1076"/>
          <ac:picMkLst>
            <pc:docMk/>
            <pc:sldMk cId="3790098638" sldId="340"/>
            <ac:picMk id="4" creationId="{DC6DDE5F-D61E-06DA-A60B-9F0C25C317B7}"/>
          </ac:picMkLst>
        </pc:picChg>
        <pc:picChg chg="add mod">
          <ac:chgData name="ASIF QULIYEV" userId="7977c50e365428ac" providerId="LiveId" clId="{06AF6B4B-A4C6-4B1F-8DD3-D339E3C4DE5F}" dt="2024-11-04T19:21:52.113" v="2690" actId="1076"/>
          <ac:picMkLst>
            <pc:docMk/>
            <pc:sldMk cId="3790098638" sldId="340"/>
            <ac:picMk id="7" creationId="{90E8985B-671D-08EC-8A21-9219A7428B8F}"/>
          </ac:picMkLst>
        </pc:picChg>
      </pc:sldChg>
      <pc:sldChg chg="addSp delSp modSp new mod">
        <pc:chgData name="ASIF QULIYEV" userId="7977c50e365428ac" providerId="LiveId" clId="{06AF6B4B-A4C6-4B1F-8DD3-D339E3C4DE5F}" dt="2024-11-04T19:37:46.820" v="2953" actId="1076"/>
        <pc:sldMkLst>
          <pc:docMk/>
          <pc:sldMk cId="2333982840" sldId="341"/>
        </pc:sldMkLst>
        <pc:spChg chg="add mod">
          <ac:chgData name="ASIF QULIYEV" userId="7977c50e365428ac" providerId="LiveId" clId="{06AF6B4B-A4C6-4B1F-8DD3-D339E3C4DE5F}" dt="2024-11-04T19:14:48.463" v="2607" actId="20577"/>
          <ac:spMkLst>
            <pc:docMk/>
            <pc:sldMk cId="2333982840" sldId="341"/>
            <ac:spMk id="2" creationId="{8E74D644-5A79-AC42-A4EC-A608EBF1472A}"/>
          </ac:spMkLst>
        </pc:spChg>
        <pc:spChg chg="add mod">
          <ac:chgData name="ASIF QULIYEV" userId="7977c50e365428ac" providerId="LiveId" clId="{06AF6B4B-A4C6-4B1F-8DD3-D339E3C4DE5F}" dt="2024-11-04T19:35:57.407" v="2860" actId="20577"/>
          <ac:spMkLst>
            <pc:docMk/>
            <pc:sldMk cId="2333982840" sldId="341"/>
            <ac:spMk id="5" creationId="{EC1F350E-0249-96AC-AC37-FC979A36A1EC}"/>
          </ac:spMkLst>
        </pc:spChg>
        <pc:spChg chg="add del mod">
          <ac:chgData name="ASIF QULIYEV" userId="7977c50e365428ac" providerId="LiveId" clId="{06AF6B4B-A4C6-4B1F-8DD3-D339E3C4DE5F}" dt="2024-11-04T19:36:33.044" v="2864" actId="478"/>
          <ac:spMkLst>
            <pc:docMk/>
            <pc:sldMk cId="2333982840" sldId="341"/>
            <ac:spMk id="8" creationId="{D1AD9F31-808C-474D-0E50-B117018E1713}"/>
          </ac:spMkLst>
        </pc:spChg>
        <pc:spChg chg="add mod">
          <ac:chgData name="ASIF QULIYEV" userId="7977c50e365428ac" providerId="LiveId" clId="{06AF6B4B-A4C6-4B1F-8DD3-D339E3C4DE5F}" dt="2024-11-04T19:37:35.493" v="2951" actId="20577"/>
          <ac:spMkLst>
            <pc:docMk/>
            <pc:sldMk cId="2333982840" sldId="341"/>
            <ac:spMk id="9" creationId="{752AB433-0CB1-04C1-D9F4-3672299CD162}"/>
          </ac:spMkLst>
        </pc:spChg>
        <pc:picChg chg="add mod">
          <ac:chgData name="ASIF QULIYEV" userId="7977c50e365428ac" providerId="LiveId" clId="{06AF6B4B-A4C6-4B1F-8DD3-D339E3C4DE5F}" dt="2024-11-04T19:15:16.559" v="2609" actId="1076"/>
          <ac:picMkLst>
            <pc:docMk/>
            <pc:sldMk cId="2333982840" sldId="341"/>
            <ac:picMk id="4" creationId="{B7606FF0-8DBE-8B17-1D7F-8F6D4D74C5E7}"/>
          </ac:picMkLst>
        </pc:picChg>
        <pc:picChg chg="add mod">
          <ac:chgData name="ASIF QULIYEV" userId="7977c50e365428ac" providerId="LiveId" clId="{06AF6B4B-A4C6-4B1F-8DD3-D339E3C4DE5F}" dt="2024-11-04T19:36:02.561" v="2862" actId="1076"/>
          <ac:picMkLst>
            <pc:docMk/>
            <pc:sldMk cId="2333982840" sldId="341"/>
            <ac:picMk id="7" creationId="{92CE3119-C5B9-9288-A92D-436427B93769}"/>
          </ac:picMkLst>
        </pc:picChg>
        <pc:picChg chg="add mod">
          <ac:chgData name="ASIF QULIYEV" userId="7977c50e365428ac" providerId="LiveId" clId="{06AF6B4B-A4C6-4B1F-8DD3-D339E3C4DE5F}" dt="2024-11-04T19:37:46.820" v="2953" actId="1076"/>
          <ac:picMkLst>
            <pc:docMk/>
            <pc:sldMk cId="2333982840" sldId="341"/>
            <ac:picMk id="11" creationId="{556D39C1-75FB-D858-BF6C-8EB12ACEC69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11127-5380-48EC-A9B0-3D94D9F7651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5B744210-F00C-4570-A5F1-EBE2CB455D11}">
      <dgm:prSet/>
      <dgm:spPr/>
      <dgm:t>
        <a:bodyPr/>
        <a:lstStyle/>
        <a:p>
          <a:r>
            <a:rPr lang="az" dirty="0"/>
            <a:t>Zərərli proqram hücumu</a:t>
          </a:r>
        </a:p>
      </dgm:t>
    </dgm:pt>
    <dgm:pt modelId="{C4AB90A8-C7C5-4C58-841F-2A7E29406CCA}" type="parTrans" cxnId="{46048A9A-1D9D-4440-80CC-5BAE15333455}">
      <dgm:prSet/>
      <dgm:spPr/>
      <dgm:t>
        <a:bodyPr/>
        <a:lstStyle/>
        <a:p>
          <a:endParaRPr lang="en-US"/>
        </a:p>
      </dgm:t>
    </dgm:pt>
    <dgm:pt modelId="{D21457FF-09ED-4D10-8A5B-79471F47E226}" type="sibTrans" cxnId="{46048A9A-1D9D-4440-80CC-5BAE15333455}">
      <dgm:prSet/>
      <dgm:spPr/>
      <dgm:t>
        <a:bodyPr/>
        <a:lstStyle/>
        <a:p>
          <a:endParaRPr lang="en-US"/>
        </a:p>
      </dgm:t>
    </dgm:pt>
    <dgm:pt modelId="{A6EC1E47-6008-4DB9-AD81-BA3FA3485D13}">
      <dgm:prSet/>
      <dgm:spPr/>
      <dgm:t>
        <a:bodyPr/>
        <a:lstStyle/>
        <a:p>
          <a:r>
            <a:rPr lang="az" dirty="0"/>
            <a:t>Sosial mühəndislik hücumları (Fişinq)</a:t>
          </a:r>
        </a:p>
      </dgm:t>
    </dgm:pt>
    <dgm:pt modelId="{369D0109-0E20-471C-9799-78A299D7339E}" type="parTrans" cxnId="{645E97C6-CA4D-4FE7-B6F4-677925778C07}">
      <dgm:prSet/>
      <dgm:spPr/>
      <dgm:t>
        <a:bodyPr/>
        <a:lstStyle/>
        <a:p>
          <a:endParaRPr lang="en-US"/>
        </a:p>
      </dgm:t>
    </dgm:pt>
    <dgm:pt modelId="{D5E3722B-5DFB-4991-81AB-560A14A4FCDF}" type="sibTrans" cxnId="{645E97C6-CA4D-4FE7-B6F4-677925778C07}">
      <dgm:prSet/>
      <dgm:spPr/>
      <dgm:t>
        <a:bodyPr/>
        <a:lstStyle/>
        <a:p>
          <a:endParaRPr lang="en-US"/>
        </a:p>
      </dgm:t>
    </dgm:pt>
    <dgm:pt modelId="{86155197-439C-4D65-84C7-A9B048231B00}">
      <dgm:prSet/>
      <dgm:spPr/>
      <dgm:t>
        <a:bodyPr/>
        <a:lstStyle/>
        <a:p>
          <a:r>
            <a:rPr lang="az" dirty="0"/>
            <a:t>Paylanmış xidmətdən imtina (DDoS)</a:t>
          </a:r>
        </a:p>
      </dgm:t>
    </dgm:pt>
    <dgm:pt modelId="{38BD0F52-DACC-47B1-A20F-8FBC54E4F954}" type="parTrans" cxnId="{76CA613D-8EA0-4302-99C1-3FC880465588}">
      <dgm:prSet/>
      <dgm:spPr/>
      <dgm:t>
        <a:bodyPr/>
        <a:lstStyle/>
        <a:p>
          <a:endParaRPr lang="en-US"/>
        </a:p>
      </dgm:t>
    </dgm:pt>
    <dgm:pt modelId="{CCF9BCEB-0D8C-4DD0-8FE1-F00A389CFEF5}" type="sibTrans" cxnId="{76CA613D-8EA0-4302-99C1-3FC880465588}">
      <dgm:prSet/>
      <dgm:spPr/>
      <dgm:t>
        <a:bodyPr/>
        <a:lstStyle/>
        <a:p>
          <a:endParaRPr lang="en-US"/>
        </a:p>
      </dgm:t>
    </dgm:pt>
    <dgm:pt modelId="{B44D305B-79E4-4E74-B75C-82C17A573B32}">
      <dgm:prSet/>
      <dgm:spPr/>
      <dgm:t>
        <a:bodyPr/>
        <a:lstStyle/>
        <a:p>
          <a:r>
            <a:rPr lang="az" dirty="0"/>
            <a:t>Adam-in-the-orta hücumu (MitM)</a:t>
          </a:r>
        </a:p>
      </dgm:t>
    </dgm:pt>
    <dgm:pt modelId="{D8F38274-1F58-4DE9-8FC6-7129B1EC6A1F}" type="parTrans" cxnId="{9A5F3083-CFA6-48C8-BA0A-D9EC9AB5023C}">
      <dgm:prSet/>
      <dgm:spPr/>
      <dgm:t>
        <a:bodyPr/>
        <a:lstStyle/>
        <a:p>
          <a:endParaRPr lang="en-US"/>
        </a:p>
      </dgm:t>
    </dgm:pt>
    <dgm:pt modelId="{8BCB6FF9-F9D7-4F99-B12F-37E0058422DD}" type="sibTrans" cxnId="{9A5F3083-CFA6-48C8-BA0A-D9EC9AB5023C}">
      <dgm:prSet/>
      <dgm:spPr/>
      <dgm:t>
        <a:bodyPr/>
        <a:lstStyle/>
        <a:p>
          <a:endParaRPr lang="en-US"/>
        </a:p>
      </dgm:t>
    </dgm:pt>
    <dgm:pt modelId="{DEB7E649-40C5-46F3-98E3-F6BF837277AF}">
      <dgm:prSet/>
      <dgm:spPr/>
      <dgm:t>
        <a:bodyPr/>
        <a:lstStyle/>
        <a:p>
          <a:r>
            <a:rPr lang="az"/>
            <a:t>Parol hücumları</a:t>
          </a:r>
        </a:p>
      </dgm:t>
    </dgm:pt>
    <dgm:pt modelId="{1F5BD84F-3680-430A-86CC-F05F8E964016}" type="parTrans" cxnId="{CA8B9A35-ABA5-4B7D-8000-10503E691BDD}">
      <dgm:prSet/>
      <dgm:spPr/>
      <dgm:t>
        <a:bodyPr/>
        <a:lstStyle/>
        <a:p>
          <a:endParaRPr lang="en-US"/>
        </a:p>
      </dgm:t>
    </dgm:pt>
    <dgm:pt modelId="{4639EC7E-C5F4-4ECB-B305-A2837BDB020E}" type="sibTrans" cxnId="{CA8B9A35-ABA5-4B7D-8000-10503E691BDD}">
      <dgm:prSet/>
      <dgm:spPr/>
      <dgm:t>
        <a:bodyPr/>
        <a:lstStyle/>
        <a:p>
          <a:endParaRPr lang="en-US"/>
        </a:p>
      </dgm:t>
    </dgm:pt>
    <dgm:pt modelId="{92D90368-57D4-4F3E-AD77-C255D2D9C699}">
      <dgm:prSet/>
      <dgm:spPr/>
      <dgm:t>
        <a:bodyPr/>
        <a:lstStyle/>
        <a:p>
          <a:r>
            <a:rPr lang="az" dirty="0"/>
            <a:t>Qabaqcıl davamlı təhdidlər (APT)</a:t>
          </a:r>
        </a:p>
      </dgm:t>
    </dgm:pt>
    <dgm:pt modelId="{F977AF7F-C1B5-4312-901F-64F27C108688}" type="parTrans" cxnId="{741760F6-6511-41A4-9314-6B5361ED9CDE}">
      <dgm:prSet/>
      <dgm:spPr/>
      <dgm:t>
        <a:bodyPr/>
        <a:lstStyle/>
        <a:p>
          <a:endParaRPr lang="en-US"/>
        </a:p>
      </dgm:t>
    </dgm:pt>
    <dgm:pt modelId="{C65E8F66-85BE-4C8C-A9BD-B2D964BB40A4}" type="sibTrans" cxnId="{741760F6-6511-41A4-9314-6B5361ED9CDE}">
      <dgm:prSet/>
      <dgm:spPr/>
      <dgm:t>
        <a:bodyPr/>
        <a:lstStyle/>
        <a:p>
          <a:endParaRPr lang="en-US"/>
        </a:p>
      </dgm:t>
    </dgm:pt>
    <dgm:pt modelId="{6B5869ED-D0AD-1540-A98F-6C4DD34BA5DE}" type="pres">
      <dgm:prSet presAssocID="{2EF11127-5380-48EC-A9B0-3D94D9F7651A}" presName="diagram" presStyleCnt="0">
        <dgm:presLayoutVars>
          <dgm:dir/>
          <dgm:resizeHandles val="exact"/>
        </dgm:presLayoutVars>
      </dgm:prSet>
      <dgm:spPr/>
    </dgm:pt>
    <dgm:pt modelId="{3F94F6B4-A70E-3A4B-9EA1-0B79E95A4C0B}" type="pres">
      <dgm:prSet presAssocID="{5B744210-F00C-4570-A5F1-EBE2CB455D11}" presName="node" presStyleLbl="node1" presStyleIdx="0" presStyleCnt="6" custLinFactNeighborX="-50700" custLinFactNeighborY="-35">
        <dgm:presLayoutVars>
          <dgm:bulletEnabled val="1"/>
        </dgm:presLayoutVars>
      </dgm:prSet>
      <dgm:spPr/>
    </dgm:pt>
    <dgm:pt modelId="{CB786308-4C51-7F46-8F29-A6F04BD29754}" type="pres">
      <dgm:prSet presAssocID="{D21457FF-09ED-4D10-8A5B-79471F47E226}" presName="sibTrans" presStyleCnt="0"/>
      <dgm:spPr/>
    </dgm:pt>
    <dgm:pt modelId="{9DE07BC6-25DF-1746-84D1-BD3B08BE79E3}" type="pres">
      <dgm:prSet presAssocID="{A6EC1E47-6008-4DB9-AD81-BA3FA3485D13}" presName="node" presStyleLbl="node1" presStyleIdx="1" presStyleCnt="6" custLinFactNeighborX="-48578" custLinFactNeighborY="537">
        <dgm:presLayoutVars>
          <dgm:bulletEnabled val="1"/>
        </dgm:presLayoutVars>
      </dgm:prSet>
      <dgm:spPr/>
    </dgm:pt>
    <dgm:pt modelId="{339C2E85-746F-3B40-8EB7-72AEC261FF17}" type="pres">
      <dgm:prSet presAssocID="{D5E3722B-5DFB-4991-81AB-560A14A4FCDF}" presName="sibTrans" presStyleCnt="0"/>
      <dgm:spPr/>
    </dgm:pt>
    <dgm:pt modelId="{A2094BF7-A1D0-0B4F-BA00-21DB6574CF39}" type="pres">
      <dgm:prSet presAssocID="{86155197-439C-4D65-84C7-A9B048231B00}" presName="node" presStyleLbl="node1" presStyleIdx="2" presStyleCnt="6" custLinFactNeighborX="-48859" custLinFactNeighborY="537">
        <dgm:presLayoutVars>
          <dgm:bulletEnabled val="1"/>
        </dgm:presLayoutVars>
      </dgm:prSet>
      <dgm:spPr/>
    </dgm:pt>
    <dgm:pt modelId="{842CA803-E57B-8245-805A-5C3972168991}" type="pres">
      <dgm:prSet presAssocID="{CCF9BCEB-0D8C-4DD0-8FE1-F00A389CFEF5}" presName="sibTrans" presStyleCnt="0"/>
      <dgm:spPr/>
    </dgm:pt>
    <dgm:pt modelId="{7A33F5E0-7754-B74B-B909-4D0D87DFEA5E}" type="pres">
      <dgm:prSet presAssocID="{B44D305B-79E4-4E74-B75C-82C17A573B32}" presName="node" presStyleLbl="node1" presStyleIdx="3" presStyleCnt="6" custLinFactNeighborX="-50700" custLinFactNeighborY="35">
        <dgm:presLayoutVars>
          <dgm:bulletEnabled val="1"/>
        </dgm:presLayoutVars>
      </dgm:prSet>
      <dgm:spPr/>
    </dgm:pt>
    <dgm:pt modelId="{BA35A349-B72A-ED4E-89B9-F87A962F4FFF}" type="pres">
      <dgm:prSet presAssocID="{8BCB6FF9-F9D7-4F99-B12F-37E0058422DD}" presName="sibTrans" presStyleCnt="0"/>
      <dgm:spPr/>
    </dgm:pt>
    <dgm:pt modelId="{5D963088-451D-144B-BA2A-1156654FDD60}" type="pres">
      <dgm:prSet presAssocID="{DEB7E649-40C5-46F3-98E3-F6BF837277AF}" presName="node" presStyleLbl="node1" presStyleIdx="4" presStyleCnt="6" custLinFactNeighborX="-48578" custLinFactNeighborY="35">
        <dgm:presLayoutVars>
          <dgm:bulletEnabled val="1"/>
        </dgm:presLayoutVars>
      </dgm:prSet>
      <dgm:spPr/>
    </dgm:pt>
    <dgm:pt modelId="{AA0E27C8-E2C0-4640-8481-7FFBF7138CD8}" type="pres">
      <dgm:prSet presAssocID="{4639EC7E-C5F4-4ECB-B305-A2837BDB020E}" presName="sibTrans" presStyleCnt="0"/>
      <dgm:spPr/>
    </dgm:pt>
    <dgm:pt modelId="{8B3B459A-26A1-2C48-8E0A-E6698B69D52E}" type="pres">
      <dgm:prSet presAssocID="{92D90368-57D4-4F3E-AD77-C255D2D9C699}" presName="node" presStyleLbl="node1" presStyleIdx="5" presStyleCnt="6" custLinFactNeighborX="-46797" custLinFactNeighborY="14">
        <dgm:presLayoutVars>
          <dgm:bulletEnabled val="1"/>
        </dgm:presLayoutVars>
      </dgm:prSet>
      <dgm:spPr/>
    </dgm:pt>
  </dgm:ptLst>
  <dgm:cxnLst>
    <dgm:cxn modelId="{FF8A9905-F1E2-AF4D-9C2B-F1C362EDD50B}" type="presOf" srcId="{DEB7E649-40C5-46F3-98E3-F6BF837277AF}" destId="{5D963088-451D-144B-BA2A-1156654FDD60}" srcOrd="0" destOrd="0" presId="urn:microsoft.com/office/officeart/2005/8/layout/default"/>
    <dgm:cxn modelId="{DB5D9533-8081-724E-A713-781B71B0734B}" type="presOf" srcId="{B44D305B-79E4-4E74-B75C-82C17A573B32}" destId="{7A33F5E0-7754-B74B-B909-4D0D87DFEA5E}" srcOrd="0" destOrd="0" presId="urn:microsoft.com/office/officeart/2005/8/layout/default"/>
    <dgm:cxn modelId="{2EEE4B34-35F2-674A-BA52-DA9B0CAA0241}" type="presOf" srcId="{2EF11127-5380-48EC-A9B0-3D94D9F7651A}" destId="{6B5869ED-D0AD-1540-A98F-6C4DD34BA5DE}" srcOrd="0" destOrd="0" presId="urn:microsoft.com/office/officeart/2005/8/layout/default"/>
    <dgm:cxn modelId="{CA8B9A35-ABA5-4B7D-8000-10503E691BDD}" srcId="{2EF11127-5380-48EC-A9B0-3D94D9F7651A}" destId="{DEB7E649-40C5-46F3-98E3-F6BF837277AF}" srcOrd="4" destOrd="0" parTransId="{1F5BD84F-3680-430A-86CC-F05F8E964016}" sibTransId="{4639EC7E-C5F4-4ECB-B305-A2837BDB020E}"/>
    <dgm:cxn modelId="{76CA613D-8EA0-4302-99C1-3FC880465588}" srcId="{2EF11127-5380-48EC-A9B0-3D94D9F7651A}" destId="{86155197-439C-4D65-84C7-A9B048231B00}" srcOrd="2" destOrd="0" parTransId="{38BD0F52-DACC-47B1-A20F-8FBC54E4F954}" sibTransId="{CCF9BCEB-0D8C-4DD0-8FE1-F00A389CFEF5}"/>
    <dgm:cxn modelId="{DFACDB5B-2AF6-764A-B9E6-FF9A8B30689E}" type="presOf" srcId="{5B744210-F00C-4570-A5F1-EBE2CB455D11}" destId="{3F94F6B4-A70E-3A4B-9EA1-0B79E95A4C0B}" srcOrd="0" destOrd="0" presId="urn:microsoft.com/office/officeart/2005/8/layout/default"/>
    <dgm:cxn modelId="{619F7444-E540-4247-8D07-AA2116F9C3FE}" type="presOf" srcId="{86155197-439C-4D65-84C7-A9B048231B00}" destId="{A2094BF7-A1D0-0B4F-BA00-21DB6574CF39}" srcOrd="0" destOrd="0" presId="urn:microsoft.com/office/officeart/2005/8/layout/default"/>
    <dgm:cxn modelId="{9A5F3083-CFA6-48C8-BA0A-D9EC9AB5023C}" srcId="{2EF11127-5380-48EC-A9B0-3D94D9F7651A}" destId="{B44D305B-79E4-4E74-B75C-82C17A573B32}" srcOrd="3" destOrd="0" parTransId="{D8F38274-1F58-4DE9-8FC6-7129B1EC6A1F}" sibTransId="{8BCB6FF9-F9D7-4F99-B12F-37E0058422DD}"/>
    <dgm:cxn modelId="{46048A9A-1D9D-4440-80CC-5BAE15333455}" srcId="{2EF11127-5380-48EC-A9B0-3D94D9F7651A}" destId="{5B744210-F00C-4570-A5F1-EBE2CB455D11}" srcOrd="0" destOrd="0" parTransId="{C4AB90A8-C7C5-4C58-841F-2A7E29406CCA}" sibTransId="{D21457FF-09ED-4D10-8A5B-79471F47E226}"/>
    <dgm:cxn modelId="{3A8EC6AD-CCF0-0044-9565-FB247B914A33}" type="presOf" srcId="{A6EC1E47-6008-4DB9-AD81-BA3FA3485D13}" destId="{9DE07BC6-25DF-1746-84D1-BD3B08BE79E3}" srcOrd="0" destOrd="0" presId="urn:microsoft.com/office/officeart/2005/8/layout/default"/>
    <dgm:cxn modelId="{645E97C6-CA4D-4FE7-B6F4-677925778C07}" srcId="{2EF11127-5380-48EC-A9B0-3D94D9F7651A}" destId="{A6EC1E47-6008-4DB9-AD81-BA3FA3485D13}" srcOrd="1" destOrd="0" parTransId="{369D0109-0E20-471C-9799-78A299D7339E}" sibTransId="{D5E3722B-5DFB-4991-81AB-560A14A4FCDF}"/>
    <dgm:cxn modelId="{1BF0BEE8-9558-2840-BE48-9FA9135633B6}" type="presOf" srcId="{92D90368-57D4-4F3E-AD77-C255D2D9C699}" destId="{8B3B459A-26A1-2C48-8E0A-E6698B69D52E}" srcOrd="0" destOrd="0" presId="urn:microsoft.com/office/officeart/2005/8/layout/default"/>
    <dgm:cxn modelId="{741760F6-6511-41A4-9314-6B5361ED9CDE}" srcId="{2EF11127-5380-48EC-A9B0-3D94D9F7651A}" destId="{92D90368-57D4-4F3E-AD77-C255D2D9C699}" srcOrd="5" destOrd="0" parTransId="{F977AF7F-C1B5-4312-901F-64F27C108688}" sibTransId="{C65E8F66-85BE-4C8C-A9BD-B2D964BB40A4}"/>
    <dgm:cxn modelId="{56DD48ED-FD88-F947-9CA8-531C608663F4}" type="presParOf" srcId="{6B5869ED-D0AD-1540-A98F-6C4DD34BA5DE}" destId="{3F94F6B4-A70E-3A4B-9EA1-0B79E95A4C0B}" srcOrd="0" destOrd="0" presId="urn:microsoft.com/office/officeart/2005/8/layout/default"/>
    <dgm:cxn modelId="{FBBDCC9A-DDAA-BF43-BAA2-D68678DE40C8}" type="presParOf" srcId="{6B5869ED-D0AD-1540-A98F-6C4DD34BA5DE}" destId="{CB786308-4C51-7F46-8F29-A6F04BD29754}" srcOrd="1" destOrd="0" presId="urn:microsoft.com/office/officeart/2005/8/layout/default"/>
    <dgm:cxn modelId="{C7D23C27-F50D-BA46-B8BC-AC16C787C7E8}" type="presParOf" srcId="{6B5869ED-D0AD-1540-A98F-6C4DD34BA5DE}" destId="{9DE07BC6-25DF-1746-84D1-BD3B08BE79E3}" srcOrd="2" destOrd="0" presId="urn:microsoft.com/office/officeart/2005/8/layout/default"/>
    <dgm:cxn modelId="{F1B6EF9C-C009-5A4B-B7B2-30462EC1F117}" type="presParOf" srcId="{6B5869ED-D0AD-1540-A98F-6C4DD34BA5DE}" destId="{339C2E85-746F-3B40-8EB7-72AEC261FF17}" srcOrd="3" destOrd="0" presId="urn:microsoft.com/office/officeart/2005/8/layout/default"/>
    <dgm:cxn modelId="{3DFD663A-46E0-4D41-A1F2-12A9D4ACF332}" type="presParOf" srcId="{6B5869ED-D0AD-1540-A98F-6C4DD34BA5DE}" destId="{A2094BF7-A1D0-0B4F-BA00-21DB6574CF39}" srcOrd="4" destOrd="0" presId="urn:microsoft.com/office/officeart/2005/8/layout/default"/>
    <dgm:cxn modelId="{DD0E42A6-7812-F947-AE5F-8D929B080942}" type="presParOf" srcId="{6B5869ED-D0AD-1540-A98F-6C4DD34BA5DE}" destId="{842CA803-E57B-8245-805A-5C3972168991}" srcOrd="5" destOrd="0" presId="urn:microsoft.com/office/officeart/2005/8/layout/default"/>
    <dgm:cxn modelId="{7FECCCE1-0705-504A-A579-5E93DE44DEB7}" type="presParOf" srcId="{6B5869ED-D0AD-1540-A98F-6C4DD34BA5DE}" destId="{7A33F5E0-7754-B74B-B909-4D0D87DFEA5E}" srcOrd="6" destOrd="0" presId="urn:microsoft.com/office/officeart/2005/8/layout/default"/>
    <dgm:cxn modelId="{399EF2A5-7943-B340-A258-674CEA4B9894}" type="presParOf" srcId="{6B5869ED-D0AD-1540-A98F-6C4DD34BA5DE}" destId="{BA35A349-B72A-ED4E-89B9-F87A962F4FFF}" srcOrd="7" destOrd="0" presId="urn:microsoft.com/office/officeart/2005/8/layout/default"/>
    <dgm:cxn modelId="{573B4F49-7A74-E04F-B84E-7735F6590731}" type="presParOf" srcId="{6B5869ED-D0AD-1540-A98F-6C4DD34BA5DE}" destId="{5D963088-451D-144B-BA2A-1156654FDD60}" srcOrd="8" destOrd="0" presId="urn:microsoft.com/office/officeart/2005/8/layout/default"/>
    <dgm:cxn modelId="{827802F4-E4A6-0448-A803-A5FC3B9F3E2C}" type="presParOf" srcId="{6B5869ED-D0AD-1540-A98F-6C4DD34BA5DE}" destId="{AA0E27C8-E2C0-4640-8481-7FFBF7138CD8}" srcOrd="9" destOrd="0" presId="urn:microsoft.com/office/officeart/2005/8/layout/default"/>
    <dgm:cxn modelId="{D514AB8B-C776-A64D-B51A-967FF45C6FB2}" type="presParOf" srcId="{6B5869ED-D0AD-1540-A98F-6C4DD34BA5DE}" destId="{8B3B459A-26A1-2C48-8E0A-E6698B69D52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4F6B4-A70E-3A4B-9EA1-0B79E95A4C0B}">
      <dsp:nvSpPr>
        <dsp:cNvPr id="0" name=""/>
        <dsp:cNvSpPr/>
      </dsp:nvSpPr>
      <dsp:spPr>
        <a:xfrm>
          <a:off x="0" y="0"/>
          <a:ext cx="2837099" cy="17022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dirty="0"/>
            <a:t>Zərərli proqram hücumu</a:t>
          </a:r>
        </a:p>
      </dsp:txBody>
      <dsp:txXfrm>
        <a:off x="0" y="0"/>
        <a:ext cx="2837099" cy="1702259"/>
      </dsp:txXfrm>
    </dsp:sp>
    <dsp:sp modelId="{9DE07BC6-25DF-1746-84D1-BD3B08BE79E3}">
      <dsp:nvSpPr>
        <dsp:cNvPr id="0" name=""/>
        <dsp:cNvSpPr/>
      </dsp:nvSpPr>
      <dsp:spPr>
        <a:xfrm>
          <a:off x="3181001" y="9728"/>
          <a:ext cx="2837099" cy="1702259"/>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dirty="0"/>
            <a:t>Sosial mühəndislik hücumları (Fişinq)</a:t>
          </a:r>
        </a:p>
      </dsp:txBody>
      <dsp:txXfrm>
        <a:off x="3181001" y="9728"/>
        <a:ext cx="2837099" cy="1702259"/>
      </dsp:txXfrm>
    </dsp:sp>
    <dsp:sp modelId="{A2094BF7-A1D0-0B4F-BA00-21DB6574CF39}">
      <dsp:nvSpPr>
        <dsp:cNvPr id="0" name=""/>
        <dsp:cNvSpPr/>
      </dsp:nvSpPr>
      <dsp:spPr>
        <a:xfrm>
          <a:off x="6293838" y="9728"/>
          <a:ext cx="2837099" cy="1702259"/>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dirty="0"/>
            <a:t>Paylanmış xidmətdən imtina (DDoS)</a:t>
          </a:r>
        </a:p>
      </dsp:txBody>
      <dsp:txXfrm>
        <a:off x="6293838" y="9728"/>
        <a:ext cx="2837099" cy="1702259"/>
      </dsp:txXfrm>
    </dsp:sp>
    <dsp:sp modelId="{7A33F5E0-7754-B74B-B909-4D0D87DFEA5E}">
      <dsp:nvSpPr>
        <dsp:cNvPr id="0" name=""/>
        <dsp:cNvSpPr/>
      </dsp:nvSpPr>
      <dsp:spPr>
        <a:xfrm>
          <a:off x="0" y="1987145"/>
          <a:ext cx="2837099" cy="1702259"/>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dirty="0"/>
            <a:t>Adam-in-the-orta hücumu (MitM)</a:t>
          </a:r>
        </a:p>
      </dsp:txBody>
      <dsp:txXfrm>
        <a:off x="0" y="1987145"/>
        <a:ext cx="2837099" cy="1702259"/>
      </dsp:txXfrm>
    </dsp:sp>
    <dsp:sp modelId="{5D963088-451D-144B-BA2A-1156654FDD60}">
      <dsp:nvSpPr>
        <dsp:cNvPr id="0" name=""/>
        <dsp:cNvSpPr/>
      </dsp:nvSpPr>
      <dsp:spPr>
        <a:xfrm>
          <a:off x="3181001" y="1987145"/>
          <a:ext cx="2837099" cy="1702259"/>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a:t>Parol hücumları</a:t>
          </a:r>
        </a:p>
      </dsp:txBody>
      <dsp:txXfrm>
        <a:off x="3181001" y="1987145"/>
        <a:ext cx="2837099" cy="1702259"/>
      </dsp:txXfrm>
    </dsp:sp>
    <dsp:sp modelId="{8B3B459A-26A1-2C48-8E0A-E6698B69D52E}">
      <dsp:nvSpPr>
        <dsp:cNvPr id="0" name=""/>
        <dsp:cNvSpPr/>
      </dsp:nvSpPr>
      <dsp:spPr>
        <a:xfrm>
          <a:off x="6352339" y="1986795"/>
          <a:ext cx="2837099" cy="170225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z" sz="2900" kern="1200" dirty="0"/>
            <a:t>Qabaqcıl davamlı təhdidlər (APT)</a:t>
          </a:r>
        </a:p>
      </dsp:txBody>
      <dsp:txXfrm>
        <a:off x="6352339" y="1986795"/>
        <a:ext cx="2837099" cy="1702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10099-4605-5846-8B47-FA304D98C29C}"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D7804-AA19-F142-8C53-85E14F665711}" type="slidenum">
              <a:rPr lang="en-US" smtClean="0"/>
              <a:t>‹#›</a:t>
            </a:fld>
            <a:endParaRPr lang="en-US"/>
          </a:p>
        </p:txBody>
      </p:sp>
    </p:spTree>
    <p:extLst>
      <p:ext uri="{BB962C8B-B14F-4D97-AF65-F5344CB8AC3E}">
        <p14:creationId xmlns:p14="http://schemas.microsoft.com/office/powerpoint/2010/main" val="362926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cticwolf.com/resources/blog/top-cyber-attacks-of-june-202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0BA4B15A-0A7B-4CCA-AF1C-A1590A089E6E}" type="slidenum">
              <a:rPr lang="en-AU" altLang="el-GR"/>
              <a:pPr eaLnBrk="1" hangingPunct="1">
                <a:spcBef>
                  <a:spcPct val="0"/>
                </a:spcBef>
              </a:pPr>
              <a:t>7</a:t>
            </a:fld>
            <a:endParaRPr lang="en-AU" altLang="el-G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z" altLang="el-GR" i="1" dirty="0">
                <a:latin typeface="Arial" panose="020B0604020202020204" pitchFamily="34" charset="0"/>
                <a:cs typeface="Arial" panose="020B0604020202020204" pitchFamily="34" charset="0"/>
              </a:rPr>
              <a:t>passiv hücumlar </a:t>
            </a:r>
            <a:r>
              <a:rPr lang="az" altLang="el-GR" dirty="0">
                <a:latin typeface="Arial" panose="020B0604020202020204" pitchFamily="34" charset="0"/>
                <a:cs typeface="Arial" panose="020B0604020202020204" pitchFamily="34" charset="0"/>
              </a:rPr>
              <a:t>və </a:t>
            </a:r>
            <a:r>
              <a:rPr lang="az" altLang="el-GR" i="1" dirty="0">
                <a:latin typeface="Arial" panose="020B0604020202020204" pitchFamily="34" charset="0"/>
                <a:cs typeface="Arial" panose="020B0604020202020204" pitchFamily="34" charset="0"/>
              </a:rPr>
              <a:t>aktiv hücumlar </a:t>
            </a:r>
            <a:r>
              <a:rPr lang="az" altLang="el-GR" dirty="0">
                <a:latin typeface="Arial" panose="020B0604020202020204" pitchFamily="34" charset="0"/>
                <a:cs typeface="Arial" panose="020B0604020202020204" pitchFamily="34" charset="0"/>
              </a:rPr>
              <a:t>baxımındandır . Passiv hücum sistemdən məlumatları öyrənməyə və ya istifadə etməyə çalışır, lakin sistem resurslarına təsir etmir.</a:t>
            </a:r>
            <a:endParaRPr lang="en-US" altLang="el-GR" b="1" dirty="0">
              <a:latin typeface="Arial" panose="020B0604020202020204" pitchFamily="34" charset="0"/>
              <a:cs typeface="Arial" panose="020B0604020202020204" pitchFamily="34" charset="0"/>
            </a:endParaRPr>
          </a:p>
          <a:p>
            <a:pPr eaLnBrk="1" hangingPunct="1"/>
            <a:r>
              <a:rPr lang="az" altLang="el-GR" i="1" dirty="0">
                <a:latin typeface="Arial" panose="020B0604020202020204" pitchFamily="34" charset="0"/>
                <a:cs typeface="Arial" panose="020B0604020202020204" pitchFamily="34" charset="0"/>
              </a:rPr>
              <a:t>Passiv hücumlar </a:t>
            </a:r>
            <a:r>
              <a:rPr lang="az" altLang="el-GR" dirty="0">
                <a:latin typeface="Arial" panose="020B0604020202020204" pitchFamily="34" charset="0"/>
                <a:cs typeface="Arial" panose="020B0604020202020204" pitchFamily="34" charset="0"/>
              </a:rPr>
              <a:t>ötürmələri dinləmək və ya onlara nəzarət etmək xarakteri daşıyır. Rəqibin məqsədi ötürülən məlumatı əldə etməkdir. İki növ passiv hücum var :</a:t>
            </a:r>
          </a:p>
          <a:p>
            <a:pPr eaLnBrk="1" hangingPunct="1"/>
            <a:r>
              <a:rPr lang="az" altLang="el-GR" dirty="0">
                <a:latin typeface="Arial" panose="020B0604020202020204" pitchFamily="34" charset="0"/>
                <a:cs typeface="Arial" panose="020B0604020202020204" pitchFamily="34" charset="0"/>
              </a:rPr>
              <a:t>+ mesaj məzmununun buraxılması - yuxarıda Stallings Şəkil 1.2a-da göstərildiyi kimi burada</a:t>
            </a:r>
          </a:p>
          <a:p>
            <a:pPr eaLnBrk="1" hangingPunct="1"/>
            <a:r>
              <a:rPr lang="az" altLang="el-GR" dirty="0">
                <a:latin typeface="Arial" panose="020B0604020202020204" pitchFamily="34" charset="0"/>
                <a:cs typeface="Arial" panose="020B0604020202020204" pitchFamily="34" charset="0"/>
              </a:rPr>
              <a:t>+ trafik təhlili - ünsiyyət quran hostların yerini və şəxsiyyətini müəyyən etmək üçün trafik axınına nəzarət edin və mübadilə edilən mesajların tezliyini və uzunluğunu müşahidə edə bilərsiniz</a:t>
            </a:r>
          </a:p>
          <a:p>
            <a:pPr eaLnBrk="1" hangingPunct="1"/>
            <a:r>
              <a:rPr lang="az" altLang="el-GR" dirty="0">
                <a:latin typeface="Arial" panose="020B0604020202020204" pitchFamily="34" charset="0"/>
                <a:cs typeface="Arial" panose="020B0604020202020204" pitchFamily="34" charset="0"/>
              </a:rPr>
              <a:t>Bu hücumları aşkar etmək çətindir, çünki onlar məlumatların dəyişdirilməsini nəzərdə tutmurlar.</a:t>
            </a:r>
          </a:p>
          <a:p>
            <a:pPr eaLnBrk="1" hangingPunct="1"/>
            <a:endParaRPr lang="en-US" alt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48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0BA4B15A-0A7B-4CCA-AF1C-A1590A089E6E}" type="slidenum">
              <a:rPr lang="en-AU" altLang="el-GR"/>
              <a:pPr eaLnBrk="1" hangingPunct="1">
                <a:spcBef>
                  <a:spcPct val="0"/>
                </a:spcBef>
              </a:pPr>
              <a:t>9</a:t>
            </a:fld>
            <a:endParaRPr lang="en-AU" altLang="el-G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z" altLang="el-GR" i="1" dirty="0">
                <a:latin typeface="Arial" panose="020B0604020202020204" pitchFamily="34" charset="0"/>
                <a:cs typeface="Arial" panose="020B0604020202020204" pitchFamily="34" charset="0"/>
              </a:rPr>
              <a:t>passiv hücumlar </a:t>
            </a:r>
            <a:r>
              <a:rPr lang="az" altLang="el-GR" dirty="0">
                <a:latin typeface="Arial" panose="020B0604020202020204" pitchFamily="34" charset="0"/>
                <a:cs typeface="Arial" panose="020B0604020202020204" pitchFamily="34" charset="0"/>
              </a:rPr>
              <a:t>və </a:t>
            </a:r>
            <a:r>
              <a:rPr lang="az" altLang="el-GR" i="1" dirty="0">
                <a:latin typeface="Arial" panose="020B0604020202020204" pitchFamily="34" charset="0"/>
                <a:cs typeface="Arial" panose="020B0604020202020204" pitchFamily="34" charset="0"/>
              </a:rPr>
              <a:t>aktiv hücumlar </a:t>
            </a:r>
            <a:r>
              <a:rPr lang="az" altLang="el-GR" dirty="0">
                <a:latin typeface="Arial" panose="020B0604020202020204" pitchFamily="34" charset="0"/>
                <a:cs typeface="Arial" panose="020B0604020202020204" pitchFamily="34" charset="0"/>
              </a:rPr>
              <a:t>baxımındandır . Passiv hücum sistemdən məlumatları öyrənməyə və ya istifadə etməyə çalışır, lakin sistem resurslarına təsir etmir.</a:t>
            </a:r>
            <a:endParaRPr lang="en-US" altLang="el-GR" b="1" dirty="0">
              <a:latin typeface="Arial" panose="020B0604020202020204" pitchFamily="34" charset="0"/>
              <a:cs typeface="Arial" panose="020B0604020202020204" pitchFamily="34" charset="0"/>
            </a:endParaRPr>
          </a:p>
          <a:p>
            <a:pPr eaLnBrk="1" hangingPunct="1"/>
            <a:r>
              <a:rPr lang="az" altLang="el-GR" i="1" dirty="0">
                <a:latin typeface="Arial" panose="020B0604020202020204" pitchFamily="34" charset="0"/>
                <a:cs typeface="Arial" panose="020B0604020202020204" pitchFamily="34" charset="0"/>
              </a:rPr>
              <a:t>Passiv hücumlar </a:t>
            </a:r>
            <a:r>
              <a:rPr lang="az" altLang="el-GR" dirty="0">
                <a:latin typeface="Arial" panose="020B0604020202020204" pitchFamily="34" charset="0"/>
                <a:cs typeface="Arial" panose="020B0604020202020204" pitchFamily="34" charset="0"/>
              </a:rPr>
              <a:t>ötürmələri dinləmək və ya onlara nəzarət etmək xarakteri daşıyır. Rəqibin məqsədi ötürülən məlumatı əldə etməkdir. İki növ passiv hücum var :</a:t>
            </a:r>
          </a:p>
          <a:p>
            <a:pPr eaLnBrk="1" hangingPunct="1"/>
            <a:r>
              <a:rPr lang="az" altLang="el-GR" dirty="0">
                <a:latin typeface="Arial" panose="020B0604020202020204" pitchFamily="34" charset="0"/>
                <a:cs typeface="Arial" panose="020B0604020202020204" pitchFamily="34" charset="0"/>
              </a:rPr>
              <a:t>+ mesaj məzmununun buraxılması - yuxarıda Stallings Şəkil 1.2a-da göstərildiyi kimi burada</a:t>
            </a:r>
          </a:p>
          <a:p>
            <a:pPr eaLnBrk="1" hangingPunct="1"/>
            <a:r>
              <a:rPr lang="az" altLang="el-GR" dirty="0">
                <a:latin typeface="Arial" panose="020B0604020202020204" pitchFamily="34" charset="0"/>
                <a:cs typeface="Arial" panose="020B0604020202020204" pitchFamily="34" charset="0"/>
              </a:rPr>
              <a:t>+ trafik təhlili - ünsiyyət quran hostların yerini və şəxsiyyətini müəyyən etmək üçün trafik axınına nəzarət edin və mübadilə edilən mesajların tezliyini və uzunluğunu müşahidə edə bilərsiniz</a:t>
            </a:r>
          </a:p>
          <a:p>
            <a:pPr eaLnBrk="1" hangingPunct="1"/>
            <a:r>
              <a:rPr lang="az" altLang="el-GR" dirty="0">
                <a:latin typeface="Arial" panose="020B0604020202020204" pitchFamily="34" charset="0"/>
                <a:cs typeface="Arial" panose="020B0604020202020204" pitchFamily="34" charset="0"/>
              </a:rPr>
              <a:t>Bu hücumları aşkar etmək çətindir, çünki onlar məlumatların dəyişdirilməsini nəzərdə tutmurlar.</a:t>
            </a:r>
          </a:p>
          <a:p>
            <a:pPr eaLnBrk="1" hangingPunct="1"/>
            <a:endParaRPr lang="en-US" alt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70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 sz="1200" b="0" i="0" kern="1200" dirty="0">
                <a:solidFill>
                  <a:schemeClr val="tx1"/>
                </a:solidFill>
                <a:effectLst/>
                <a:latin typeface="+mn-lt"/>
                <a:ea typeface="+mn-ea"/>
                <a:cs typeface="+mn-cs"/>
              </a:rPr>
              <a:t>Scareware boş təhdidlərdən istifadə edir</a:t>
            </a:r>
            <a:endParaRPr lang="en-US" dirty="0"/>
          </a:p>
        </p:txBody>
      </p:sp>
      <p:sp>
        <p:nvSpPr>
          <p:cNvPr id="4" name="Slide Number Placeholder 3"/>
          <p:cNvSpPr>
            <a:spLocks noGrp="1"/>
          </p:cNvSpPr>
          <p:nvPr>
            <p:ph type="sldNum" sz="quarter" idx="5"/>
          </p:nvPr>
        </p:nvSpPr>
        <p:spPr/>
        <p:txBody>
          <a:bodyPr/>
          <a:lstStyle/>
          <a:p>
            <a:fld id="{C95D7804-AA19-F142-8C53-85E14F665711}" type="slidenum">
              <a:rPr lang="en-US" smtClean="0"/>
              <a:t>22</a:t>
            </a:fld>
            <a:endParaRPr lang="en-US"/>
          </a:p>
        </p:txBody>
      </p:sp>
    </p:spTree>
    <p:extLst>
      <p:ext uri="{BB962C8B-B14F-4D97-AF65-F5344CB8AC3E}">
        <p14:creationId xmlns:p14="http://schemas.microsoft.com/office/powerpoint/2010/main" val="239509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z" sz="1200" b="1" i="0" kern="1200" dirty="0">
                <a:solidFill>
                  <a:schemeClr val="tx1"/>
                </a:solidFill>
                <a:effectLst/>
                <a:latin typeface="+mn-lt"/>
                <a:ea typeface="+mn-ea"/>
                <a:cs typeface="+mn-cs"/>
              </a:rPr>
              <a:t>Pegasus casus proqramı</a:t>
            </a:r>
          </a:p>
          <a:p>
            <a:pPr algn="l"/>
            <a:r>
              <a:rPr lang="az" b="1" i="0" dirty="0" err="1">
                <a:solidFill>
                  <a:srgbClr val="000000"/>
                </a:solidFill>
                <a:effectLst/>
                <a:latin typeface="Graphik"/>
              </a:rPr>
              <a:t>Spyware.Pony</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5D7804-AA19-F142-8C53-85E14F665711}" type="slidenum">
              <a:rPr lang="en-US" smtClean="0"/>
              <a:t>23</a:t>
            </a:fld>
            <a:endParaRPr lang="en-US"/>
          </a:p>
        </p:txBody>
      </p:sp>
    </p:spTree>
    <p:extLst>
      <p:ext uri="{BB962C8B-B14F-4D97-AF65-F5344CB8AC3E}">
        <p14:creationId xmlns:p14="http://schemas.microsoft.com/office/powerpoint/2010/main" val="13114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z" sz="1200" b="1" i="0" kern="1200" dirty="0">
                <a:solidFill>
                  <a:schemeClr val="tx1"/>
                </a:solidFill>
                <a:effectLst/>
                <a:latin typeface="+mn-lt"/>
                <a:ea typeface="+mn-ea"/>
                <a:cs typeface="+mn-cs"/>
              </a:rPr>
              <a:t>Pegasus casus proqramı</a:t>
            </a:r>
          </a:p>
          <a:p>
            <a:pPr algn="l"/>
            <a:r>
              <a:rPr lang="az" b="1" i="0" dirty="0" err="1">
                <a:solidFill>
                  <a:srgbClr val="000000"/>
                </a:solidFill>
                <a:effectLst/>
                <a:latin typeface="Graphik"/>
              </a:rPr>
              <a:t>Spyware.Pony</a:t>
            </a:r>
            <a:endParaRPr lang="en-US" b="1" i="0" dirty="0">
              <a:solidFill>
                <a:srgbClr val="000000"/>
              </a:solidFill>
              <a:effectLst/>
              <a:latin typeface="Graphik"/>
            </a:endParaRPr>
          </a:p>
          <a:p>
            <a:pPr algn="l"/>
            <a:endParaRPr lang="en-US" sz="1200" b="1" i="0" kern="1200" dirty="0">
              <a:solidFill>
                <a:srgbClr val="000000"/>
              </a:solidFill>
              <a:effectLst/>
              <a:latin typeface="Graphik"/>
              <a:ea typeface="+mn-ea"/>
              <a:cs typeface="+mn-cs"/>
            </a:endParaRPr>
          </a:p>
          <a:p>
            <a:pPr fontAlgn="base"/>
            <a:r>
              <a:rPr lang="az" sz="1200" b="0" i="0" u="none" strike="noStrike" kern="1200" dirty="0">
                <a:solidFill>
                  <a:schemeClr val="tx1"/>
                </a:solidFill>
                <a:effectLst/>
                <a:latin typeface="+mn-lt"/>
                <a:ea typeface="+mn-ea"/>
                <a:cs typeface="+mn-cs"/>
              </a:rPr>
              <a:t>2022-ci ilin əvvəlində </a:t>
            </a:r>
            <a:r>
              <a:rPr lang="az" sz="1200" b="1" i="0" u="none" strike="noStrike" kern="1200" dirty="0">
                <a:solidFill>
                  <a:schemeClr val="tx1"/>
                </a:solidFill>
                <a:effectLst/>
                <a:latin typeface="+mn-lt"/>
                <a:ea typeface="+mn-ea"/>
                <a:cs typeface="+mn-cs"/>
                <a:hlinkClick r:id="rId3"/>
              </a:rPr>
              <a:t>Kosta-Rika hökuməti </a:t>
            </a:r>
            <a:r>
              <a:rPr lang="az" sz="1200" b="0" i="0" u="none" strike="noStrike" kern="1200" dirty="0">
                <a:solidFill>
                  <a:schemeClr val="tx1"/>
                </a:solidFill>
                <a:effectLst/>
                <a:latin typeface="+mn-lt"/>
                <a:ea typeface="+mn-ea"/>
                <a:cs typeface="+mn-cs"/>
              </a:rPr>
              <a:t>maliyyə və digər dövlət xidmətlərinə o dərəcədə təsir edən ransomware tərəfindən hücuma məruz qaldı ki, fövqəladə vəziyyət elan edildi.</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az" sz="1200" b="1" i="0" u="none" strike="noStrike" kern="1200" dirty="0">
                <a:solidFill>
                  <a:schemeClr val="tx1"/>
                </a:solidFill>
                <a:effectLst/>
                <a:latin typeface="+mn-lt"/>
                <a:ea typeface="+mn-ea"/>
                <a:cs typeface="+mn-cs"/>
              </a:rPr>
              <a:t>Keyloggerlər </a:t>
            </a:r>
            <a:r>
              <a:rPr lang="az" sz="1200" b="0" i="0" u="none" strike="noStrike" kern="1200" dirty="0">
                <a:solidFill>
                  <a:schemeClr val="tx1"/>
                </a:solidFill>
                <a:effectLst/>
                <a:latin typeface="+mn-lt"/>
                <a:ea typeface="+mn-ea"/>
                <a:cs typeface="+mn-cs"/>
              </a:rPr>
              <a:t>istifadəçilərin düymə vuruşlarını izləyən və qeyd edən casus proqramların ümumi növüdür. Bu cür casus proqram təminatı ilə hakerlər etimadnamələri, habelə kredit kartı nömrələrini və yazaraq sistemə daxil edilə bilən digər məlumatları oğurlaya bilərlər.</a:t>
            </a:r>
          </a:p>
          <a:p>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5D7804-AA19-F142-8C53-85E14F665711}" type="slidenum">
              <a:rPr lang="en-US" smtClean="0"/>
              <a:t>24</a:t>
            </a:fld>
            <a:endParaRPr lang="en-US"/>
          </a:p>
        </p:txBody>
      </p:sp>
    </p:spTree>
    <p:extLst>
      <p:ext uri="{BB962C8B-B14F-4D97-AF65-F5344CB8AC3E}">
        <p14:creationId xmlns:p14="http://schemas.microsoft.com/office/powerpoint/2010/main" val="229963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 dirty="0"/>
              <a:t>Nümayiş etmək üçün USB flaşlardan istifadə edin</a:t>
            </a:r>
          </a:p>
          <a:p>
            <a:r>
              <a:rPr lang="az" sz="1200" b="0" i="0" kern="1200" dirty="0">
                <a:solidFill>
                  <a:schemeClr val="tx1"/>
                </a:solidFill>
                <a:effectLst/>
                <a:latin typeface="+mn-lt"/>
                <a:ea typeface="+mn-ea"/>
                <a:cs typeface="+mn-cs"/>
              </a:rPr>
              <a:t>Təcavüzkarlar yemi tərk edirlər - adətən zərərli proqramla yoluxmuş flash sürücülər</a:t>
            </a:r>
          </a:p>
          <a:p>
            <a:r>
              <a:rPr lang="az" sz="1200" b="0" i="0" kern="1200" dirty="0">
                <a:solidFill>
                  <a:schemeClr val="tx1"/>
                </a:solidFill>
                <a:effectLst/>
                <a:latin typeface="+mn-lt"/>
                <a:ea typeface="+mn-ea"/>
                <a:cs typeface="+mn-cs"/>
              </a:rPr>
              <a:t>Scareware- Kompüteriniz zərərli casus proqramları ilə yoluxmuş ola bilər.</a:t>
            </a:r>
            <a:endParaRPr lang="en-US" dirty="0"/>
          </a:p>
        </p:txBody>
      </p:sp>
      <p:sp>
        <p:nvSpPr>
          <p:cNvPr id="4" name="Slide Number Placeholder 3"/>
          <p:cNvSpPr>
            <a:spLocks noGrp="1"/>
          </p:cNvSpPr>
          <p:nvPr>
            <p:ph type="sldNum" sz="quarter" idx="5"/>
          </p:nvPr>
        </p:nvSpPr>
        <p:spPr/>
        <p:txBody>
          <a:bodyPr/>
          <a:lstStyle/>
          <a:p>
            <a:fld id="{C95D7804-AA19-F142-8C53-85E14F665711}" type="slidenum">
              <a:rPr lang="en-US" smtClean="0"/>
              <a:t>28</a:t>
            </a:fld>
            <a:endParaRPr lang="en-US"/>
          </a:p>
        </p:txBody>
      </p:sp>
    </p:spTree>
    <p:extLst>
      <p:ext uri="{BB962C8B-B14F-4D97-AF65-F5344CB8AC3E}">
        <p14:creationId xmlns:p14="http://schemas.microsoft.com/office/powerpoint/2010/main" val="91274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 dirty="0" err="1"/>
              <a:t>Defcon </a:t>
            </a:r>
            <a:r>
              <a:rPr lang="az" dirty="0"/>
              <a:t>oynayın </a:t>
            </a:r>
          </a:p>
        </p:txBody>
      </p:sp>
      <p:sp>
        <p:nvSpPr>
          <p:cNvPr id="4" name="Slide Number Placeholder 3"/>
          <p:cNvSpPr>
            <a:spLocks noGrp="1"/>
          </p:cNvSpPr>
          <p:nvPr>
            <p:ph type="sldNum" sz="quarter" idx="5"/>
          </p:nvPr>
        </p:nvSpPr>
        <p:spPr/>
        <p:txBody>
          <a:bodyPr/>
          <a:lstStyle/>
          <a:p>
            <a:fld id="{C95D7804-AA19-F142-8C53-85E14F665711}" type="slidenum">
              <a:rPr lang="en-US" smtClean="0"/>
              <a:t>29</a:t>
            </a:fld>
            <a:endParaRPr lang="en-US"/>
          </a:p>
        </p:txBody>
      </p:sp>
    </p:spTree>
    <p:extLst>
      <p:ext uri="{BB962C8B-B14F-4D97-AF65-F5344CB8AC3E}">
        <p14:creationId xmlns:p14="http://schemas.microsoft.com/office/powerpoint/2010/main" val="107084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18CF11ED-A0B8-4725-897C-0EEBAC02A4FF}" type="slidenum">
              <a:rPr lang="en-IN" smtClean="0"/>
              <a:pPr/>
              <a:t>42</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 sz="1200" b="1" i="0" kern="1200" dirty="0">
                <a:solidFill>
                  <a:schemeClr val="tx1"/>
                </a:solidFill>
                <a:effectLst/>
                <a:latin typeface="+mn-lt"/>
                <a:ea typeface="+mn-ea"/>
                <a:cs typeface="+mn-cs"/>
              </a:rPr>
              <a:t>SolarWinds Supply Chain Attack</a:t>
            </a:r>
          </a:p>
          <a:p>
            <a:r>
              <a:rPr lang="az" sz="1200" b="0" i="0" kern="1200" dirty="0">
                <a:solidFill>
                  <a:schemeClr val="tx1"/>
                </a:solidFill>
                <a:effectLst/>
                <a:latin typeface="+mn-lt"/>
                <a:ea typeface="+mn-ea"/>
                <a:cs typeface="+mn-cs"/>
              </a:rPr>
              <a:t>SolarWinds tədarük zənciri hücumunu qeyd etmədən görkəmli APT hücumlarının siyahısı natamamdır. “Proqram mühəndisliyi nöqteyi-nəzərindən bu, dünyanın indiyədək gördüyü ən böyük və ən mürəkkəb hücum olduğunu söyləmək yəqin ki, ədalətli olar” dedi Microsoft prezidenti Bred Smit.</a:t>
            </a:r>
          </a:p>
          <a:p>
            <a:br>
              <a:rPr lang="en-US" dirty="0"/>
            </a:br>
            <a:endParaRPr lang="en-US" dirty="0"/>
          </a:p>
        </p:txBody>
      </p:sp>
      <p:sp>
        <p:nvSpPr>
          <p:cNvPr id="4" name="Slide Number Placeholder 3"/>
          <p:cNvSpPr>
            <a:spLocks noGrp="1"/>
          </p:cNvSpPr>
          <p:nvPr>
            <p:ph type="sldNum" sz="quarter" idx="5"/>
          </p:nvPr>
        </p:nvSpPr>
        <p:spPr/>
        <p:txBody>
          <a:bodyPr/>
          <a:lstStyle/>
          <a:p>
            <a:fld id="{C95D7804-AA19-F142-8C53-85E14F665711}" type="slidenum">
              <a:rPr lang="en-US" smtClean="0"/>
              <a:t>77</a:t>
            </a:fld>
            <a:endParaRPr lang="en-US"/>
          </a:p>
        </p:txBody>
      </p:sp>
    </p:spTree>
    <p:extLst>
      <p:ext uri="{BB962C8B-B14F-4D97-AF65-F5344CB8AC3E}">
        <p14:creationId xmlns:p14="http://schemas.microsoft.com/office/powerpoint/2010/main" val="3210672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A5FC-283F-454D-8F97-EFA647BD5D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009A6D-38B1-1246-9840-CD3152AE7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519F4-4535-2F4B-98B4-857B9D6C7744}"/>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4611D8B1-BD83-7E45-9543-556CF39E1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8C04B-4830-CA45-B154-65B4E7741540}"/>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282201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DD10-A723-9D46-9F59-6FA6D305D9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20F44C-8199-B84C-849A-8A077FA065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229B9-1828-A644-B241-B18E1C20F242}"/>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9F904C42-5C60-D942-B181-919D38BCC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E74C4-E11B-504D-8DD2-166EB49AD9AB}"/>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47018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AB76B-BE34-EA4D-84D2-0666EB0033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C0C7AC-716C-C944-A4F3-512BCFC0FF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6643C-0AA9-F94C-9646-28F5F679F814}"/>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4BBC7A1C-065A-E040-921C-B702C2362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DF96A-8698-7542-9F3B-69134B3CF1FF}"/>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333178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10470-FD42-BF47-97E8-C645F0E11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669C5-F379-E341-B762-A645283D79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9E411-3DAD-DA46-BA31-F5306F9D1677}"/>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53FDC643-BD5E-B143-9AF5-B90BE0086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DC0BC-39C0-D943-B6F7-FC4CA1C855B1}"/>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239962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1FA02-DD32-2E45-9043-6C48E51840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145648-A97B-E243-BEDD-E56EE03B9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172F8C-8D83-BF4C-B8D1-EB269DBB516B}"/>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24435EA5-A549-8C46-86BF-5139842A3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4FB20-3E3F-AD47-8054-0B646754C87D}"/>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325831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9679-87F0-2F4A-BCA4-006C02908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2A804-53A0-2843-8A9E-EE287F1C2A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CA380-B467-4D4A-ACC2-BA6C48B58B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8C406-7DA3-6849-A9D1-60DBC3C0BC36}"/>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6" name="Footer Placeholder 5">
            <a:extLst>
              <a:ext uri="{FF2B5EF4-FFF2-40B4-BE49-F238E27FC236}">
                <a16:creationId xmlns:a16="http://schemas.microsoft.com/office/drawing/2014/main" id="{78F0F544-7C6C-2541-8292-BD4A54848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364DE-5BBA-DD4A-8DAC-B3C6D45B911D}"/>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2764339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7B1C-6B2F-0E44-97C8-365985E7E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31394-14D2-DD49-8739-D5074A2CE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8EB6E0-E049-7040-8FAD-F904C86C94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679D7-3554-E547-A61B-B4024CD3D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930081-7DE0-A34D-AD6F-71C900DD0F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5A0D1-D3F1-5C4F-964F-D52AE1384A38}"/>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8" name="Footer Placeholder 7">
            <a:extLst>
              <a:ext uri="{FF2B5EF4-FFF2-40B4-BE49-F238E27FC236}">
                <a16:creationId xmlns:a16="http://schemas.microsoft.com/office/drawing/2014/main" id="{CD3B1728-F27D-B24E-B85D-55AA412879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624D7F-E1EC-694F-8B51-A8C2E0C3F6B3}"/>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141232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E301-FF7C-B041-881D-0B8989AF5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839BB-4D28-C643-888D-5FAD4DBF8DBC}"/>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4" name="Footer Placeholder 3">
            <a:extLst>
              <a:ext uri="{FF2B5EF4-FFF2-40B4-BE49-F238E27FC236}">
                <a16:creationId xmlns:a16="http://schemas.microsoft.com/office/drawing/2014/main" id="{26B5436A-AA1A-2B41-BA7F-9CE7E96C8B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A50475-1EE0-734E-A63C-1DB7E7DCAF4F}"/>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2721234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03AA6-39C1-0545-9913-A63924ED1B81}"/>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3" name="Footer Placeholder 2">
            <a:extLst>
              <a:ext uri="{FF2B5EF4-FFF2-40B4-BE49-F238E27FC236}">
                <a16:creationId xmlns:a16="http://schemas.microsoft.com/office/drawing/2014/main" id="{48F87F7F-5B41-8E4F-BA67-061A654AF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803DB8-990A-EA4E-B9AA-D02FB901BF65}"/>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131699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B991C-B852-AB46-9C38-2BE2189B8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51AA7F-1E65-9B4F-881C-DDB147607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940EDD-F175-CA43-9F8A-34A17D877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0D0A23-6EB4-B441-8691-5598EE548B46}"/>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6" name="Footer Placeholder 5">
            <a:extLst>
              <a:ext uri="{FF2B5EF4-FFF2-40B4-BE49-F238E27FC236}">
                <a16:creationId xmlns:a16="http://schemas.microsoft.com/office/drawing/2014/main" id="{21C378B6-7039-9444-B692-D6C9546DEA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0164C-0118-E147-8941-3A0025D74C36}"/>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176063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63D6-A4CE-6444-8DBB-BF167EFAB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C90FA-E3A3-0147-96AA-4C662C75F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51D17-6C05-1B4A-A049-2000D7C12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73717-4795-4543-A67A-0807D036D84A}"/>
              </a:ext>
            </a:extLst>
          </p:cNvPr>
          <p:cNvSpPr>
            <a:spLocks noGrp="1"/>
          </p:cNvSpPr>
          <p:nvPr>
            <p:ph type="dt" sz="half" idx="10"/>
          </p:nvPr>
        </p:nvSpPr>
        <p:spPr/>
        <p:txBody>
          <a:bodyPr/>
          <a:lstStyle/>
          <a:p>
            <a:fld id="{6CC6F4D7-2F65-E64C-81FD-B20216D924D0}" type="datetimeFigureOut">
              <a:rPr lang="en-US" smtClean="0"/>
              <a:t>11/4/2024</a:t>
            </a:fld>
            <a:endParaRPr lang="en-US"/>
          </a:p>
        </p:txBody>
      </p:sp>
      <p:sp>
        <p:nvSpPr>
          <p:cNvPr id="6" name="Footer Placeholder 5">
            <a:extLst>
              <a:ext uri="{FF2B5EF4-FFF2-40B4-BE49-F238E27FC236}">
                <a16:creationId xmlns:a16="http://schemas.microsoft.com/office/drawing/2014/main" id="{E9730D62-D449-EC43-BF0B-C355EC4BB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3CBA3-E7BB-8E4D-9FBF-A42232B746D6}"/>
              </a:ext>
            </a:extLst>
          </p:cNvPr>
          <p:cNvSpPr>
            <a:spLocks noGrp="1"/>
          </p:cNvSpPr>
          <p:nvPr>
            <p:ph type="sldNum" sz="quarter" idx="12"/>
          </p:nvPr>
        </p:nvSpPr>
        <p:spPr/>
        <p:txBody>
          <a:bodyPr/>
          <a:lstStyle/>
          <a:p>
            <a:fld id="{CB20AB7D-10B7-5046-B0B1-9175B0185402}" type="slidenum">
              <a:rPr lang="en-US" smtClean="0"/>
              <a:t>‹#›</a:t>
            </a:fld>
            <a:endParaRPr lang="en-US"/>
          </a:p>
        </p:txBody>
      </p:sp>
    </p:spTree>
    <p:extLst>
      <p:ext uri="{BB962C8B-B14F-4D97-AF65-F5344CB8AC3E}">
        <p14:creationId xmlns:p14="http://schemas.microsoft.com/office/powerpoint/2010/main" val="101885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1D465-A385-8B4A-B323-34336602A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25F15-FA29-CA4E-AB98-0558648FB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E45C2-7CEC-DF41-A402-5C75DC240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6F4D7-2F65-E64C-81FD-B20216D924D0}" type="datetimeFigureOut">
              <a:rPr lang="en-US" smtClean="0"/>
              <a:t>11/4/2024</a:t>
            </a:fld>
            <a:endParaRPr lang="en-US"/>
          </a:p>
        </p:txBody>
      </p:sp>
      <p:sp>
        <p:nvSpPr>
          <p:cNvPr id="5" name="Footer Placeholder 4">
            <a:extLst>
              <a:ext uri="{FF2B5EF4-FFF2-40B4-BE49-F238E27FC236}">
                <a16:creationId xmlns:a16="http://schemas.microsoft.com/office/drawing/2014/main" id="{8D5C9DCC-1499-7048-8D36-5374C1574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47B05E-9479-F141-AB7A-21351D6BE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0AB7D-10B7-5046-B0B1-9175B0185402}" type="slidenum">
              <a:rPr lang="en-US" smtClean="0"/>
              <a:t>‹#›</a:t>
            </a:fld>
            <a:endParaRPr lang="en-US"/>
          </a:p>
        </p:txBody>
      </p:sp>
    </p:spTree>
    <p:extLst>
      <p:ext uri="{BB962C8B-B14F-4D97-AF65-F5344CB8AC3E}">
        <p14:creationId xmlns:p14="http://schemas.microsoft.com/office/powerpoint/2010/main" val="3979964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easydmarc.com/blog/12-types-of-phishing-attacks-and-how-to-identify-the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forenova.com/blog/what-is-network-detection-and-response-ndr?hsLang=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1297-A6FE-8B94-5062-6323F670E653}"/>
              </a:ext>
            </a:extLst>
          </p:cNvPr>
          <p:cNvSpPr>
            <a:spLocks noGrp="1"/>
          </p:cNvSpPr>
          <p:nvPr>
            <p:ph type="ctrTitle"/>
          </p:nvPr>
        </p:nvSpPr>
        <p:spPr>
          <a:xfrm>
            <a:off x="2344366" y="3099862"/>
            <a:ext cx="7645939" cy="1247951"/>
          </a:xfrm>
        </p:spPr>
        <p:txBody>
          <a:bodyPr>
            <a:normAutofit fontScale="90000"/>
          </a:bodyPr>
          <a:lstStyle/>
          <a:p>
            <a:pPr>
              <a:lnSpc>
                <a:spcPct val="90000"/>
              </a:lnSpc>
            </a:pPr>
            <a:br>
              <a:rPr lang="en-US" sz="5000" b="1" dirty="0"/>
            </a:br>
            <a:r>
              <a:rPr lang="az" sz="5000" b="1" dirty="0"/>
              <a:t>MÜƏLLİM:HEMATYAR MEHRAN </a:t>
            </a:r>
            <a:br>
              <a:rPr lang="en-US" sz="5000" b="1" dirty="0"/>
            </a:br>
            <a:r>
              <a:rPr lang="az" sz="5000" b="1" dirty="0"/>
              <a:t>TƏLƏBƏ:QULİYEV ASİF </a:t>
            </a:r>
            <a:br>
              <a:rPr lang="en-US" sz="5000" b="1" dirty="0"/>
            </a:br>
            <a:r>
              <a:rPr lang="az" sz="5000" b="1" dirty="0"/>
              <a:t>QRUPU:696.22ES </a:t>
            </a:r>
            <a:br>
              <a:rPr lang="en-US" sz="5000" b="1" dirty="0"/>
            </a:br>
            <a:r>
              <a:rPr lang="az" sz="2700" b="1" dirty="0"/>
              <a:t>MÖVZU:KİBER HÜCUM NÖVLƏRİ</a:t>
            </a:r>
          </a:p>
        </p:txBody>
      </p:sp>
    </p:spTree>
    <p:extLst>
      <p:ext uri="{BB962C8B-B14F-4D97-AF65-F5344CB8AC3E}">
        <p14:creationId xmlns:p14="http://schemas.microsoft.com/office/powerpoint/2010/main" val="1158543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327275"/>
            <a:ext cx="10515600" cy="2511425"/>
          </a:xfrm>
        </p:spPr>
        <p:txBody>
          <a:bodyPr/>
          <a:lstStyle/>
          <a:p>
            <a:r>
              <a:rPr lang="az" dirty="0"/>
              <a:t>AKTİV HÜCUMLAR</a:t>
            </a:r>
          </a:p>
        </p:txBody>
      </p:sp>
    </p:spTree>
    <p:extLst>
      <p:ext uri="{BB962C8B-B14F-4D97-AF65-F5344CB8AC3E}">
        <p14:creationId xmlns:p14="http://schemas.microsoft.com/office/powerpoint/2010/main" val="237583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z" dirty="0"/>
              <a:t>Aktiv hücumlar</a:t>
            </a:r>
          </a:p>
        </p:txBody>
      </p:sp>
      <p:sp>
        <p:nvSpPr>
          <p:cNvPr id="5" name="Content Placeholder 4"/>
          <p:cNvSpPr>
            <a:spLocks noGrp="1"/>
          </p:cNvSpPr>
          <p:nvPr>
            <p:ph idx="1"/>
          </p:nvPr>
        </p:nvSpPr>
        <p:spPr/>
        <p:txBody>
          <a:bodyPr/>
          <a:lstStyle/>
          <a:p>
            <a:pPr algn="just"/>
            <a:r>
              <a:rPr lang="az" dirty="0"/>
              <a:t>Aktiv hücum, hakerin hədəfdəki məlumatlara və ya hədəfə </a:t>
            </a:r>
            <a:r>
              <a:rPr lang="az" dirty="0" err="1"/>
              <a:t>gedən məlumatlara dəyişiklik etməyə cəhd etdiyi şəbəkə istismarıdır.</a:t>
            </a:r>
          </a:p>
          <a:p>
            <a:pPr algn="just"/>
            <a:r>
              <a:rPr lang="az" dirty="0"/>
              <a:t>Məqsəd </a:t>
            </a:r>
            <a:r>
              <a:rPr lang="az"/>
              <a:t>hədəf haqqında məlumat əldə etməkdir və heç </a:t>
            </a:r>
            <a:r>
              <a:rPr lang="az" dirty="0"/>
              <a:t>bir məlumat dəyişdirilmir. Bununla belə, passiv hücumlar çox vaxt aktiv hücumlar üçün hazırlıq fəaliyyətləridir.</a:t>
            </a:r>
          </a:p>
        </p:txBody>
      </p:sp>
    </p:spTree>
    <p:extLst>
      <p:ext uri="{BB962C8B-B14F-4D97-AF65-F5344CB8AC3E}">
        <p14:creationId xmlns:p14="http://schemas.microsoft.com/office/powerpoint/2010/main" val="2524940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Aktiv hücumların növləri</a:t>
            </a:r>
          </a:p>
        </p:txBody>
      </p:sp>
      <p:sp>
        <p:nvSpPr>
          <p:cNvPr id="3" name="Content Placeholder 2"/>
          <p:cNvSpPr>
            <a:spLocks noGrp="1"/>
          </p:cNvSpPr>
          <p:nvPr>
            <p:ph idx="1"/>
          </p:nvPr>
        </p:nvSpPr>
        <p:spPr/>
        <p:txBody>
          <a:bodyPr/>
          <a:lstStyle/>
          <a:p>
            <a:r>
              <a:rPr lang="az" dirty="0"/>
              <a:t>Maskarad hücumu</a:t>
            </a:r>
          </a:p>
          <a:p>
            <a:r>
              <a:rPr lang="az" dirty="0"/>
              <a:t>Fasilə hücumu</a:t>
            </a:r>
          </a:p>
          <a:p>
            <a:r>
              <a:rPr lang="az" dirty="0"/>
              <a:t>Uydurma hücumu</a:t>
            </a:r>
          </a:p>
          <a:p>
            <a:r>
              <a:rPr lang="az" dirty="0"/>
              <a:t>Sessiya təkrarı hücumu</a:t>
            </a:r>
          </a:p>
          <a:p>
            <a:r>
              <a:rPr lang="az" dirty="0"/>
              <a:t>Modifikasiya hücumu</a:t>
            </a:r>
          </a:p>
          <a:p>
            <a:r>
              <a:rPr lang="az" dirty="0"/>
              <a:t>Xidmətdən imtina (DOS) hücumu</a:t>
            </a:r>
          </a:p>
          <a:p>
            <a:endParaRPr lang="en-IN" dirty="0"/>
          </a:p>
        </p:txBody>
      </p:sp>
    </p:spTree>
    <p:extLst>
      <p:ext uri="{BB962C8B-B14F-4D97-AF65-F5344CB8AC3E}">
        <p14:creationId xmlns:p14="http://schemas.microsoft.com/office/powerpoint/2010/main" val="2912211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maskarad</a:t>
            </a:r>
          </a:p>
        </p:txBody>
      </p:sp>
      <p:sp>
        <p:nvSpPr>
          <p:cNvPr id="3" name="Content Placeholder 2"/>
          <p:cNvSpPr>
            <a:spLocks noGrp="1"/>
          </p:cNvSpPr>
          <p:nvPr>
            <p:ph idx="1"/>
          </p:nvPr>
        </p:nvSpPr>
        <p:spPr/>
        <p:txBody>
          <a:bodyPr/>
          <a:lstStyle/>
          <a:p>
            <a:pPr algn="just"/>
            <a:r>
              <a:rPr lang="az" dirty="0"/>
              <a:t>Bir maskarad hücumunda, müdaxilə edən şəxs giriş əldə etmək və ya icazə verildiyindən daha böyük imtiyazlar əldə etmək üçün özünü sistemin müəyyən istifadəçisi kimi göstərir.  Oğurlanmış giriş identifikatorları və parolların istifadəsi, proqramlarda təhlükəsizlik boşluqlarının tapılması və ya autentifikasiya mexanizmindən yan keçməklə maskarad cəhdi edilə bilər.</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99" y="3128881"/>
            <a:ext cx="5273615" cy="3095341"/>
          </a:xfrm>
          <a:prstGeom prst="rect">
            <a:avLst/>
          </a:prstGeom>
        </p:spPr>
      </p:pic>
    </p:spTree>
    <p:extLst>
      <p:ext uri="{BB962C8B-B14F-4D97-AF65-F5344CB8AC3E}">
        <p14:creationId xmlns:p14="http://schemas.microsoft.com/office/powerpoint/2010/main" val="215892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Fasilə</a:t>
            </a:r>
          </a:p>
        </p:txBody>
      </p:sp>
      <p:sp>
        <p:nvSpPr>
          <p:cNvPr id="3" name="Content Placeholder 2"/>
          <p:cNvSpPr>
            <a:spLocks noGrp="1"/>
          </p:cNvSpPr>
          <p:nvPr>
            <p:ph idx="1"/>
          </p:nvPr>
        </p:nvSpPr>
        <p:spPr/>
        <p:txBody>
          <a:bodyPr/>
          <a:lstStyle/>
          <a:p>
            <a:pPr algn="just"/>
            <a:r>
              <a:rPr lang="az" dirty="0"/>
              <a:t>Bu tip hücumlar bir və ya bir neçə sistem arasında əlaqə prosesi zamanı hər hansı bir maneənin yaranması ilə əlaqədardır. Belə ki, icazəsiz istifadəçilərin bu hücumundan sonra istifadə edilən sistemlər yararsız hala düşərək sistemlərin israfçılığı ilə nəticələnir.</a:t>
            </a:r>
          </a:p>
        </p:txBody>
      </p:sp>
      <p:pic>
        <p:nvPicPr>
          <p:cNvPr id="4"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79630"/>
            <a:ext cx="5950696" cy="314459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89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Uydurma</a:t>
            </a:r>
          </a:p>
        </p:txBody>
      </p:sp>
      <p:sp>
        <p:nvSpPr>
          <p:cNvPr id="3" name="Content Placeholder 2"/>
          <p:cNvSpPr>
            <a:spLocks noGrp="1"/>
          </p:cNvSpPr>
          <p:nvPr>
            <p:ph idx="1"/>
          </p:nvPr>
        </p:nvSpPr>
        <p:spPr/>
        <p:txBody>
          <a:bodyPr/>
          <a:lstStyle/>
          <a:p>
            <a:pPr algn="just"/>
            <a:r>
              <a:rPr lang="az" dirty="0"/>
              <a:t>Bu tip hücumda icazəsiz istifadəçi tərəfindən sanki etibarlı istifadəçi kimi şəbəkəyə saxta mesaj daxil edilir. Bu, mesajın məxfiliyini, həqiqiliyini və bütövlüyünü itirməsi ilə nəticələnir.</a:t>
            </a:r>
          </a:p>
        </p:txBody>
      </p:sp>
      <p:pic>
        <p:nvPicPr>
          <p:cNvPr id="4"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00346"/>
            <a:ext cx="6100729" cy="322387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8377547" y="4169018"/>
            <a:ext cx="1934088" cy="443266"/>
          </a:xfrm>
          <a:prstGeom prst="rect">
            <a:avLst/>
          </a:prstGeom>
          <a:solidFill>
            <a:schemeClr val="bg1"/>
          </a:solidFill>
          <a:ln w="9525">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z" altLang="el-GR" sz="1600" dirty="0">
                <a:solidFill>
                  <a:srgbClr val="000000"/>
                </a:solidFill>
              </a:rPr>
              <a:t>Mesaj hazırlayın</a:t>
            </a:r>
          </a:p>
        </p:txBody>
      </p:sp>
      <p:sp>
        <p:nvSpPr>
          <p:cNvPr id="6" name="Freeform 6"/>
          <p:cNvSpPr>
            <a:spLocks/>
          </p:cNvSpPr>
          <p:nvPr/>
        </p:nvSpPr>
        <p:spPr bwMode="auto">
          <a:xfrm>
            <a:off x="8377547" y="4169018"/>
            <a:ext cx="1174903" cy="1021252"/>
          </a:xfrm>
          <a:custGeom>
            <a:avLst/>
            <a:gdLst>
              <a:gd name="T0" fmla="*/ 31750 w 992"/>
              <a:gd name="T1" fmla="*/ 0 h 940"/>
              <a:gd name="T2" fmla="*/ 22225 w 992"/>
              <a:gd name="T3" fmla="*/ 66675 h 940"/>
              <a:gd name="T4" fmla="*/ 3175 w 992"/>
              <a:gd name="T5" fmla="*/ 123825 h 940"/>
              <a:gd name="T6" fmla="*/ 12700 w 992"/>
              <a:gd name="T7" fmla="*/ 447675 h 940"/>
              <a:gd name="T8" fmla="*/ 50800 w 992"/>
              <a:gd name="T9" fmla="*/ 523875 h 940"/>
              <a:gd name="T10" fmla="*/ 203200 w 992"/>
              <a:gd name="T11" fmla="*/ 828675 h 940"/>
              <a:gd name="T12" fmla="*/ 298450 w 992"/>
              <a:gd name="T13" fmla="*/ 1009650 h 940"/>
              <a:gd name="T14" fmla="*/ 584200 w 992"/>
              <a:gd name="T15" fmla="*/ 1314450 h 940"/>
              <a:gd name="T16" fmla="*/ 793750 w 992"/>
              <a:gd name="T17" fmla="*/ 1362075 h 940"/>
              <a:gd name="T18" fmla="*/ 1574800 w 992"/>
              <a:gd name="T19" fmla="*/ 1447800 h 9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2" h="940">
                <a:moveTo>
                  <a:pt x="20" y="0"/>
                </a:moveTo>
                <a:cubicBezTo>
                  <a:pt x="18" y="14"/>
                  <a:pt x="17" y="28"/>
                  <a:pt x="14" y="42"/>
                </a:cubicBezTo>
                <a:cubicBezTo>
                  <a:pt x="11" y="54"/>
                  <a:pt x="2" y="78"/>
                  <a:pt x="2" y="78"/>
                </a:cubicBezTo>
                <a:cubicBezTo>
                  <a:pt x="4" y="146"/>
                  <a:pt x="0" y="214"/>
                  <a:pt x="8" y="282"/>
                </a:cubicBezTo>
                <a:cubicBezTo>
                  <a:pt x="10" y="300"/>
                  <a:pt x="25" y="314"/>
                  <a:pt x="32" y="330"/>
                </a:cubicBezTo>
                <a:cubicBezTo>
                  <a:pt x="62" y="396"/>
                  <a:pt x="83" y="462"/>
                  <a:pt x="128" y="522"/>
                </a:cubicBezTo>
                <a:cubicBezTo>
                  <a:pt x="141" y="562"/>
                  <a:pt x="169" y="598"/>
                  <a:pt x="188" y="636"/>
                </a:cubicBezTo>
                <a:cubicBezTo>
                  <a:pt x="228" y="716"/>
                  <a:pt x="285" y="786"/>
                  <a:pt x="368" y="828"/>
                </a:cubicBezTo>
                <a:cubicBezTo>
                  <a:pt x="405" y="846"/>
                  <a:pt x="460" y="851"/>
                  <a:pt x="500" y="858"/>
                </a:cubicBezTo>
                <a:cubicBezTo>
                  <a:pt x="663" y="940"/>
                  <a:pt x="787" y="912"/>
                  <a:pt x="992" y="912"/>
                </a:cubicBezTo>
              </a:path>
            </a:pathLst>
          </a:custGeom>
          <a:noFill/>
          <a:ln w="25400">
            <a:solidFill>
              <a:srgbClr val="FF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extLst>
      <p:ext uri="{BB962C8B-B14F-4D97-AF65-F5344CB8AC3E}">
        <p14:creationId xmlns:p14="http://schemas.microsoft.com/office/powerpoint/2010/main" val="1130160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Sessiyanın təkrarı</a:t>
            </a:r>
          </a:p>
        </p:txBody>
      </p:sp>
      <p:sp>
        <p:nvSpPr>
          <p:cNvPr id="3" name="Content Placeholder 2"/>
          <p:cNvSpPr>
            <a:spLocks noGrp="1"/>
          </p:cNvSpPr>
          <p:nvPr>
            <p:ph idx="1"/>
          </p:nvPr>
        </p:nvSpPr>
        <p:spPr/>
        <p:txBody>
          <a:bodyPr/>
          <a:lstStyle/>
          <a:p>
            <a:r>
              <a:rPr lang="az" dirty="0"/>
              <a:t>Sessiya təkrar hücumunda haker sessiya ID-sini oğurlayaraq səlahiyyətli istifadəçinin giriş məlumatını oğurlayır. Təcavüzkar giriş və səlahiyyətli istifadəçinin saytda edə biləcəyi hər şeyi etmək imkanı əldə edir.</a:t>
            </a:r>
          </a:p>
        </p:txBody>
      </p:sp>
      <p:pic>
        <p:nvPicPr>
          <p:cNvPr id="4" name="Picture 1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05509"/>
            <a:ext cx="6053558" cy="311871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734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60" y="559678"/>
            <a:ext cx="3923046" cy="4952492"/>
          </a:xfrm>
        </p:spPr>
        <p:txBody>
          <a:bodyPr/>
          <a:lstStyle/>
          <a:p>
            <a:r>
              <a:rPr lang="az" dirty="0"/>
              <a:t>Modifikasiya</a:t>
            </a:r>
          </a:p>
        </p:txBody>
      </p:sp>
      <p:sp>
        <p:nvSpPr>
          <p:cNvPr id="3" name="Content Placeholder 2"/>
          <p:cNvSpPr>
            <a:spLocks noGrp="1"/>
          </p:cNvSpPr>
          <p:nvPr>
            <p:ph idx="1"/>
          </p:nvPr>
        </p:nvSpPr>
        <p:spPr>
          <a:xfrm>
            <a:off x="5181600" y="582318"/>
            <a:ext cx="6248398" cy="5655156"/>
          </a:xfrm>
        </p:spPr>
        <p:txBody>
          <a:bodyPr/>
          <a:lstStyle/>
          <a:p>
            <a:pPr algn="just"/>
            <a:r>
              <a:rPr lang="az" dirty="0"/>
              <a:t>Mesaj modifikasiyası hücumunda, təcavüzkar mesajı fərqli bir təyinat yerinə yönləndirmək və ya hədəf maşındakı məlumatları dəyişdirmək üçün paket başlıq ünvanlarını dəyişir.</a:t>
            </a:r>
          </a:p>
        </p:txBody>
      </p:sp>
      <p:pic>
        <p:nvPicPr>
          <p:cNvPr id="4" name="Picture 1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67763"/>
            <a:ext cx="6126825" cy="3156459"/>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8417431" y="4222774"/>
            <a:ext cx="1341628" cy="478622"/>
          </a:xfrm>
          <a:prstGeom prst="rect">
            <a:avLst/>
          </a:prstGeom>
          <a:solidFill>
            <a:schemeClr val="bg1"/>
          </a:solidFill>
          <a:ln w="9525">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l-GR" altLang="en-US"/>
          </a:p>
        </p:txBody>
      </p:sp>
      <p:sp>
        <p:nvSpPr>
          <p:cNvPr id="6" name="Freeform 9"/>
          <p:cNvSpPr>
            <a:spLocks/>
          </p:cNvSpPr>
          <p:nvPr/>
        </p:nvSpPr>
        <p:spPr bwMode="auto">
          <a:xfrm>
            <a:off x="6995833" y="4314686"/>
            <a:ext cx="1043472" cy="907941"/>
          </a:xfrm>
          <a:custGeom>
            <a:avLst/>
            <a:gdLst>
              <a:gd name="T0" fmla="*/ 149225 w 1036"/>
              <a:gd name="T1" fmla="*/ 1181100 h 766"/>
              <a:gd name="T2" fmla="*/ 768350 w 1036"/>
              <a:gd name="T3" fmla="*/ 1162050 h 766"/>
              <a:gd name="T4" fmla="*/ 1149350 w 1036"/>
              <a:gd name="T5" fmla="*/ 1019175 h 766"/>
              <a:gd name="T6" fmla="*/ 1311275 w 1036"/>
              <a:gd name="T7" fmla="*/ 942975 h 766"/>
              <a:gd name="T8" fmla="*/ 1406525 w 1036"/>
              <a:gd name="T9" fmla="*/ 847725 h 766"/>
              <a:gd name="T10" fmla="*/ 1539875 w 1036"/>
              <a:gd name="T11" fmla="*/ 495300 h 766"/>
              <a:gd name="T12" fmla="*/ 1577975 w 1036"/>
              <a:gd name="T13" fmla="*/ 333375 h 766"/>
              <a:gd name="T14" fmla="*/ 1644650 w 1036"/>
              <a:gd name="T15" fmla="*/ 0 h 7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6" h="766">
                <a:moveTo>
                  <a:pt x="94" y="744"/>
                </a:moveTo>
                <a:cubicBezTo>
                  <a:pt x="244" y="707"/>
                  <a:pt x="0" y="766"/>
                  <a:pt x="484" y="732"/>
                </a:cubicBezTo>
                <a:cubicBezTo>
                  <a:pt x="571" y="726"/>
                  <a:pt x="643" y="655"/>
                  <a:pt x="724" y="642"/>
                </a:cubicBezTo>
                <a:cubicBezTo>
                  <a:pt x="754" y="619"/>
                  <a:pt x="789" y="603"/>
                  <a:pt x="826" y="594"/>
                </a:cubicBezTo>
                <a:cubicBezTo>
                  <a:pt x="862" y="572"/>
                  <a:pt x="858" y="562"/>
                  <a:pt x="886" y="534"/>
                </a:cubicBezTo>
                <a:cubicBezTo>
                  <a:pt x="911" y="459"/>
                  <a:pt x="942" y="386"/>
                  <a:pt x="970" y="312"/>
                </a:cubicBezTo>
                <a:cubicBezTo>
                  <a:pt x="982" y="280"/>
                  <a:pt x="985" y="243"/>
                  <a:pt x="994" y="210"/>
                </a:cubicBezTo>
                <a:cubicBezTo>
                  <a:pt x="1015" y="138"/>
                  <a:pt x="1036" y="75"/>
                  <a:pt x="1036" y="0"/>
                </a:cubicBezTo>
              </a:path>
            </a:pathLst>
          </a:custGeom>
          <a:noFill/>
          <a:ln w="25400">
            <a:solidFill>
              <a:srgbClr val="FF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7" name="Freeform 10"/>
          <p:cNvSpPr>
            <a:spLocks/>
          </p:cNvSpPr>
          <p:nvPr/>
        </p:nvSpPr>
        <p:spPr bwMode="auto">
          <a:xfrm>
            <a:off x="8417431" y="4335772"/>
            <a:ext cx="1148222" cy="874753"/>
          </a:xfrm>
          <a:custGeom>
            <a:avLst/>
            <a:gdLst>
              <a:gd name="T0" fmla="*/ 0 w 1140"/>
              <a:gd name="T1" fmla="*/ 0 h 738"/>
              <a:gd name="T2" fmla="*/ 114300 w 1140"/>
              <a:gd name="T3" fmla="*/ 333375 h 738"/>
              <a:gd name="T4" fmla="*/ 266700 w 1140"/>
              <a:gd name="T5" fmla="*/ 676275 h 738"/>
              <a:gd name="T6" fmla="*/ 371475 w 1140"/>
              <a:gd name="T7" fmla="*/ 752475 h 738"/>
              <a:gd name="T8" fmla="*/ 476250 w 1140"/>
              <a:gd name="T9" fmla="*/ 847725 h 738"/>
              <a:gd name="T10" fmla="*/ 685800 w 1140"/>
              <a:gd name="T11" fmla="*/ 923925 h 738"/>
              <a:gd name="T12" fmla="*/ 895350 w 1140"/>
              <a:gd name="T13" fmla="*/ 1009650 h 738"/>
              <a:gd name="T14" fmla="*/ 1000125 w 1140"/>
              <a:gd name="T15" fmla="*/ 1038225 h 738"/>
              <a:gd name="T16" fmla="*/ 1476375 w 1140"/>
              <a:gd name="T17" fmla="*/ 1133475 h 738"/>
              <a:gd name="T18" fmla="*/ 1809750 w 1140"/>
              <a:gd name="T19" fmla="*/ 1171575 h 7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0" h="738">
                <a:moveTo>
                  <a:pt x="0" y="0"/>
                </a:moveTo>
                <a:cubicBezTo>
                  <a:pt x="15" y="77"/>
                  <a:pt x="42" y="139"/>
                  <a:pt x="72" y="210"/>
                </a:cubicBezTo>
                <a:cubicBezTo>
                  <a:pt x="86" y="280"/>
                  <a:pt x="120" y="373"/>
                  <a:pt x="168" y="426"/>
                </a:cubicBezTo>
                <a:cubicBezTo>
                  <a:pt x="190" y="450"/>
                  <a:pt x="209" y="453"/>
                  <a:pt x="234" y="474"/>
                </a:cubicBezTo>
                <a:cubicBezTo>
                  <a:pt x="327" y="554"/>
                  <a:pt x="250" y="501"/>
                  <a:pt x="300" y="534"/>
                </a:cubicBezTo>
                <a:cubicBezTo>
                  <a:pt x="323" y="568"/>
                  <a:pt x="392" y="576"/>
                  <a:pt x="432" y="582"/>
                </a:cubicBezTo>
                <a:cubicBezTo>
                  <a:pt x="474" y="603"/>
                  <a:pt x="519" y="619"/>
                  <a:pt x="564" y="636"/>
                </a:cubicBezTo>
                <a:cubicBezTo>
                  <a:pt x="585" y="644"/>
                  <a:pt x="630" y="654"/>
                  <a:pt x="630" y="654"/>
                </a:cubicBezTo>
                <a:cubicBezTo>
                  <a:pt x="697" y="699"/>
                  <a:pt x="856" y="705"/>
                  <a:pt x="930" y="714"/>
                </a:cubicBezTo>
                <a:cubicBezTo>
                  <a:pt x="996" y="736"/>
                  <a:pt x="1071" y="738"/>
                  <a:pt x="1140" y="738"/>
                </a:cubicBezTo>
              </a:path>
            </a:pathLst>
          </a:custGeom>
          <a:noFill/>
          <a:ln w="25400">
            <a:solidFill>
              <a:srgbClr val="FF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8" name="Text Box 11"/>
          <p:cNvSpPr txBox="1">
            <a:spLocks noChangeArrowheads="1"/>
          </p:cNvSpPr>
          <p:nvPr/>
        </p:nvSpPr>
        <p:spPr bwMode="auto">
          <a:xfrm>
            <a:off x="8629953" y="4222774"/>
            <a:ext cx="935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z" altLang="el-GR" sz="1400" dirty="0">
                <a:solidFill>
                  <a:srgbClr val="000000"/>
                </a:solidFill>
              </a:rPr>
              <a:t>Mesajı dəyişdirin</a:t>
            </a:r>
          </a:p>
        </p:txBody>
      </p:sp>
    </p:spTree>
    <p:extLst>
      <p:ext uri="{BB962C8B-B14F-4D97-AF65-F5344CB8AC3E}">
        <p14:creationId xmlns:p14="http://schemas.microsoft.com/office/powerpoint/2010/main" val="126448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Xidmətdən imtina (DOS)</a:t>
            </a:r>
          </a:p>
        </p:txBody>
      </p:sp>
      <p:sp>
        <p:nvSpPr>
          <p:cNvPr id="3" name="Content Placeholder 2"/>
          <p:cNvSpPr>
            <a:spLocks noGrp="1"/>
          </p:cNvSpPr>
          <p:nvPr>
            <p:ph idx="1"/>
          </p:nvPr>
        </p:nvSpPr>
        <p:spPr/>
        <p:txBody>
          <a:bodyPr/>
          <a:lstStyle/>
          <a:p>
            <a:pPr algn="just"/>
            <a:r>
              <a:rPr lang="az" dirty="0"/>
              <a:t>Xidmətdən imtina ( </a:t>
            </a:r>
            <a:r>
              <a:rPr lang="az" dirty="0" err="1"/>
              <a:t>DoS </a:t>
            </a:r>
            <a:r>
              <a:rPr lang="az" dirty="0"/>
              <a:t>) hücumunda istifadəçilər şəbəkəyə və ya veb resursa daxil olmaqdan məhrum olurlar. Bu, ümumiyyətlə, hədəfi idarə edə biləcəyindən daha çox trafiklə aşmaqla həyata keçirilir.</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36815"/>
            <a:ext cx="5618672" cy="3287407"/>
          </a:xfrm>
          <a:prstGeom prst="rect">
            <a:avLst/>
          </a:prstGeom>
        </p:spPr>
      </p:pic>
    </p:spTree>
    <p:extLst>
      <p:ext uri="{BB962C8B-B14F-4D97-AF65-F5344CB8AC3E}">
        <p14:creationId xmlns:p14="http://schemas.microsoft.com/office/powerpoint/2010/main" val="160694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B5EAC15-7F19-1E4A-A699-4F1826CD4F01}"/>
              </a:ext>
            </a:extLst>
          </p:cNvPr>
          <p:cNvSpPr>
            <a:spLocks noGrp="1"/>
          </p:cNvSpPr>
          <p:nvPr>
            <p:ph type="title"/>
          </p:nvPr>
        </p:nvSpPr>
        <p:spPr>
          <a:xfrm>
            <a:off x="1383564" y="348865"/>
            <a:ext cx="9718111" cy="1576446"/>
          </a:xfrm>
        </p:spPr>
        <p:txBody>
          <a:bodyPr anchor="ctr">
            <a:normAutofit/>
          </a:bodyPr>
          <a:lstStyle/>
          <a:p>
            <a:r>
              <a:rPr lang="az" sz="4000" dirty="0">
                <a:solidFill>
                  <a:srgbClr val="FFFFFF"/>
                </a:solidFill>
              </a:rPr>
              <a:t>Kiberhücumların növləri</a:t>
            </a:r>
          </a:p>
        </p:txBody>
      </p:sp>
      <p:graphicFrame>
        <p:nvGraphicFramePr>
          <p:cNvPr id="30" name="Content Placeholder 2">
            <a:extLst>
              <a:ext uri="{FF2B5EF4-FFF2-40B4-BE49-F238E27FC236}">
                <a16:creationId xmlns:a16="http://schemas.microsoft.com/office/drawing/2014/main" id="{2BB20F19-8BC9-D18A-9812-1F0B16AF6D0E}"/>
              </a:ext>
            </a:extLst>
          </p:cNvPr>
          <p:cNvGraphicFramePr>
            <a:graphicFrameLocks noGrp="1"/>
          </p:cNvGraphicFramePr>
          <p:nvPr>
            <p:ph idx="1"/>
            <p:extLst>
              <p:ext uri="{D42A27DB-BD31-4B8C-83A1-F6EECF244321}">
                <p14:modId xmlns:p14="http://schemas.microsoft.com/office/powerpoint/2010/main" val="3109763704"/>
              </p:ext>
            </p:extLst>
          </p:nvPr>
        </p:nvGraphicFramePr>
        <p:xfrm>
          <a:off x="224515" y="2668672"/>
          <a:ext cx="11955515"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EC806512-8932-7AAF-C6F9-8F64D8E15230}"/>
              </a:ext>
            </a:extLst>
          </p:cNvPr>
          <p:cNvSpPr txBox="1"/>
          <p:nvPr/>
        </p:nvSpPr>
        <p:spPr>
          <a:xfrm>
            <a:off x="9601199" y="2678400"/>
            <a:ext cx="2578830" cy="1738938"/>
          </a:xfrm>
          <a:prstGeom prst="rect">
            <a:avLst/>
          </a:prstGeom>
          <a:solidFill>
            <a:schemeClr val="accent6">
              <a:lumMod val="40000"/>
              <a:lumOff val="60000"/>
            </a:schemeClr>
          </a:solidFill>
        </p:spPr>
        <p:txBody>
          <a:bodyPr wrap="square" rtlCol="0">
            <a:spAutoFit/>
          </a:bodyPr>
          <a:lstStyle/>
          <a:p>
            <a:endParaRPr lang="en-US" sz="2000" dirty="0">
              <a:solidFill>
                <a:schemeClr val="bg1"/>
              </a:solidFill>
            </a:endParaRPr>
          </a:p>
          <a:p>
            <a:r>
              <a:rPr lang="az" sz="2900" dirty="0">
                <a:solidFill>
                  <a:schemeClr val="bg1"/>
                </a:solidFill>
              </a:rPr>
              <a:t>CROSS-SAYT-SCRIPTING</a:t>
            </a:r>
          </a:p>
          <a:p>
            <a:r>
              <a:rPr lang="az" sz="2900" dirty="0">
                <a:solidFill>
                  <a:schemeClr val="bg1"/>
                </a:solidFill>
              </a:rPr>
              <a:t>(XSS)</a:t>
            </a:r>
            <a:endParaRPr lang="en-US" sz="2000" dirty="0">
              <a:solidFill>
                <a:schemeClr val="bg1"/>
              </a:solidFill>
            </a:endParaRPr>
          </a:p>
        </p:txBody>
      </p:sp>
      <p:sp>
        <p:nvSpPr>
          <p:cNvPr id="3" name="TextBox 2">
            <a:extLst>
              <a:ext uri="{FF2B5EF4-FFF2-40B4-BE49-F238E27FC236}">
                <a16:creationId xmlns:a16="http://schemas.microsoft.com/office/drawing/2014/main" id="{F791FBE3-2192-4B8B-531C-D3E81519B82D}"/>
              </a:ext>
            </a:extLst>
          </p:cNvPr>
          <p:cNvSpPr txBox="1"/>
          <p:nvPr/>
        </p:nvSpPr>
        <p:spPr>
          <a:xfrm>
            <a:off x="9576893" y="4657505"/>
            <a:ext cx="2402783" cy="1815882"/>
          </a:xfrm>
          <a:prstGeom prst="rect">
            <a:avLst/>
          </a:prstGeom>
          <a:solidFill>
            <a:schemeClr val="accent6">
              <a:lumMod val="50000"/>
            </a:schemeClr>
          </a:solidFill>
        </p:spPr>
        <p:txBody>
          <a:bodyPr wrap="square" rtlCol="0">
            <a:spAutoFit/>
          </a:bodyPr>
          <a:lstStyle/>
          <a:p>
            <a:r>
              <a:rPr lang="az" sz="2900" dirty="0"/>
              <a:t>      </a:t>
            </a:r>
            <a:r>
              <a:rPr lang="az" sz="2900" dirty="0">
                <a:solidFill>
                  <a:schemeClr val="bg1"/>
                </a:solidFill>
              </a:rPr>
              <a:t>SQL</a:t>
            </a:r>
          </a:p>
          <a:p>
            <a:r>
              <a:rPr lang="az" sz="2900" dirty="0">
                <a:solidFill>
                  <a:schemeClr val="bg1"/>
                </a:solidFill>
              </a:rPr>
              <a:t>İNJEKSİYA</a:t>
            </a:r>
          </a:p>
          <a:p>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424779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Hücum növləri</a:t>
            </a:r>
          </a:p>
        </p:txBody>
      </p:sp>
      <p:sp>
        <p:nvSpPr>
          <p:cNvPr id="3" name="Content Placeholder 2"/>
          <p:cNvSpPr>
            <a:spLocks noGrp="1"/>
          </p:cNvSpPr>
          <p:nvPr>
            <p:ph idx="1"/>
          </p:nvPr>
        </p:nvSpPr>
        <p:spPr/>
        <p:txBody>
          <a:bodyPr/>
          <a:lstStyle/>
          <a:p>
            <a:r>
              <a:rPr lang="az" dirty="0"/>
              <a:t>Passiv hücumlar</a:t>
            </a:r>
          </a:p>
          <a:p>
            <a:r>
              <a:rPr lang="az" dirty="0"/>
              <a:t>Aktiv hücumlar</a:t>
            </a:r>
          </a:p>
        </p:txBody>
      </p:sp>
    </p:spTree>
    <p:extLst>
      <p:ext uri="{BB962C8B-B14F-4D97-AF65-F5344CB8AC3E}">
        <p14:creationId xmlns:p14="http://schemas.microsoft.com/office/powerpoint/2010/main" val="2853698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48E1-BFCC-0F43-98BF-E75EB8958A91}"/>
              </a:ext>
            </a:extLst>
          </p:cNvPr>
          <p:cNvSpPr>
            <a:spLocks noGrp="1"/>
          </p:cNvSpPr>
          <p:nvPr>
            <p:ph type="title"/>
          </p:nvPr>
        </p:nvSpPr>
        <p:spPr>
          <a:xfrm>
            <a:off x="686834" y="591344"/>
            <a:ext cx="3200400" cy="5585619"/>
          </a:xfrm>
        </p:spPr>
        <p:txBody>
          <a:bodyPr>
            <a:normAutofit/>
          </a:bodyPr>
          <a:lstStyle/>
          <a:p>
            <a:pPr lvl="0"/>
            <a:r>
              <a:rPr lang="az">
                <a:solidFill>
                  <a:srgbClr val="FFFFFF"/>
                </a:solidFill>
              </a:rPr>
              <a:t>Zərərli proqram hücumu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784FA33-80AD-D140-87CF-F3EFD98836A9}"/>
              </a:ext>
            </a:extLst>
          </p:cNvPr>
          <p:cNvSpPr>
            <a:spLocks noGrp="1"/>
          </p:cNvSpPr>
          <p:nvPr>
            <p:ph idx="1"/>
          </p:nvPr>
        </p:nvSpPr>
        <p:spPr>
          <a:xfrm>
            <a:off x="4447308" y="591344"/>
            <a:ext cx="6906491" cy="5585619"/>
          </a:xfrm>
        </p:spPr>
        <p:txBody>
          <a:bodyPr anchor="ctr">
            <a:normAutofit/>
          </a:bodyPr>
          <a:lstStyle/>
          <a:p>
            <a:r>
              <a:rPr lang="az" dirty="0"/>
              <a:t>Zərərli proqram hücumu, zərərli proqramın (adətən zərərli proqram) qurbanın sistemində icazəsiz hərəkətlər etdiyi ümumi kiberhücumdur. Zərərli proqram (aka virus) ransomware, casus proqram, əmr və idarəetmə və s. kimi bir çox xüsusi hücum növlərini əhatə edir.</a:t>
            </a:r>
            <a:br>
              <a:rPr lang="en-US" dirty="0"/>
            </a:br>
            <a:endParaRPr lang="en-US" dirty="0"/>
          </a:p>
        </p:txBody>
      </p:sp>
    </p:spTree>
    <p:extLst>
      <p:ext uri="{BB962C8B-B14F-4D97-AF65-F5344CB8AC3E}">
        <p14:creationId xmlns:p14="http://schemas.microsoft.com/office/powerpoint/2010/main" val="29427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FD40F-4142-B141-85D6-454B5EF22B36}"/>
              </a:ext>
            </a:extLst>
          </p:cNvPr>
          <p:cNvSpPr>
            <a:spLocks noGrp="1"/>
          </p:cNvSpPr>
          <p:nvPr>
            <p:ph type="title"/>
          </p:nvPr>
        </p:nvSpPr>
        <p:spPr>
          <a:xfrm>
            <a:off x="686834" y="1153572"/>
            <a:ext cx="3200400" cy="4461163"/>
          </a:xfrm>
        </p:spPr>
        <p:txBody>
          <a:bodyPr>
            <a:normAutofit/>
          </a:bodyPr>
          <a:lstStyle/>
          <a:p>
            <a:r>
              <a:rPr lang="az" dirty="0">
                <a:solidFill>
                  <a:srgbClr val="FFFFFF"/>
                </a:solidFill>
              </a:rPr>
              <a:t>Zərərli proqram təminatının üç əsas aspekti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1076095-C8E1-A644-BA0C-842C70847DD3}"/>
              </a:ext>
            </a:extLst>
          </p:cNvPr>
          <p:cNvSpPr>
            <a:spLocks noGrp="1"/>
          </p:cNvSpPr>
          <p:nvPr>
            <p:ph idx="1"/>
          </p:nvPr>
        </p:nvSpPr>
        <p:spPr>
          <a:xfrm>
            <a:off x="4447308" y="591344"/>
            <a:ext cx="6906491" cy="5585619"/>
          </a:xfrm>
        </p:spPr>
        <p:txBody>
          <a:bodyPr anchor="ctr">
            <a:normAutofit/>
          </a:bodyPr>
          <a:lstStyle/>
          <a:p>
            <a:r>
              <a:rPr lang="az" dirty="0"/>
              <a:t>Məqsəd: Zərərli proqram nəyə nail olmaq üçün nəzərdə tutulub</a:t>
            </a:r>
          </a:p>
          <a:p>
            <a:r>
              <a:rPr lang="az" dirty="0"/>
              <a:t>Çatdırılma: Zərərli proqramın hədəfə necə çatdırılması</a:t>
            </a:r>
          </a:p>
          <a:p>
            <a:r>
              <a:rPr lang="az" dirty="0"/>
              <a:t>Gizlətmə: Zərərli proqram aşkarlanmadan necə yayınır</a:t>
            </a:r>
          </a:p>
        </p:txBody>
      </p:sp>
    </p:spTree>
    <p:extLst>
      <p:ext uri="{BB962C8B-B14F-4D97-AF65-F5344CB8AC3E}">
        <p14:creationId xmlns:p14="http://schemas.microsoft.com/office/powerpoint/2010/main" val="128917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10720-FE0D-DA42-AD34-ED43EF082F3D}"/>
              </a:ext>
            </a:extLst>
          </p:cNvPr>
          <p:cNvSpPr>
            <a:spLocks noGrp="1"/>
          </p:cNvSpPr>
          <p:nvPr>
            <p:ph type="title"/>
          </p:nvPr>
        </p:nvSpPr>
        <p:spPr>
          <a:xfrm>
            <a:off x="686834" y="1153572"/>
            <a:ext cx="3200400" cy="4461163"/>
          </a:xfrm>
        </p:spPr>
        <p:txBody>
          <a:bodyPr>
            <a:normAutofit/>
          </a:bodyPr>
          <a:lstStyle/>
          <a:p>
            <a:br>
              <a:rPr lang="en-US" b="1">
                <a:solidFill>
                  <a:srgbClr val="FFFFFF"/>
                </a:solidFill>
              </a:rPr>
            </a:br>
            <a:r>
              <a:rPr lang="az" b="1">
                <a:solidFill>
                  <a:srgbClr val="FFFFFF"/>
                </a:solidFill>
              </a:rPr>
              <a:t>Zərərli proqramların məqsədləri</a:t>
            </a:r>
            <a:br>
              <a:rPr lang="en-US" b="1">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C705E08-B900-134A-B306-7E0AEEDD6852}"/>
              </a:ext>
            </a:extLst>
          </p:cNvPr>
          <p:cNvSpPr>
            <a:spLocks noGrp="1"/>
          </p:cNvSpPr>
          <p:nvPr>
            <p:ph idx="1"/>
          </p:nvPr>
        </p:nvSpPr>
        <p:spPr>
          <a:xfrm>
            <a:off x="4447308" y="591344"/>
            <a:ext cx="6906491" cy="5585619"/>
          </a:xfrm>
        </p:spPr>
        <p:txBody>
          <a:bodyPr anchor="ctr">
            <a:normAutofit lnSpcReduction="10000"/>
          </a:bodyPr>
          <a:lstStyle/>
          <a:p>
            <a:r>
              <a:rPr lang="az" sz="2400" b="1" dirty="0"/>
              <a:t>Exfiltrate Məlumat - </a:t>
            </a:r>
            <a:r>
              <a:rPr lang="az" sz="2400" dirty="0"/>
              <a:t>Bu tip oğurluğa yönəlmiş məlumatların, etimadnamələrin, ödəniş məlumatlarının oğurlanması, zərərli proqram qurbanı olan şəxsə, şirkətə və ya hökumətə çox baha başa gələ bilər.</a:t>
            </a:r>
          </a:p>
          <a:p>
            <a:r>
              <a:rPr lang="az" sz="2400" b="1" dirty="0"/>
              <a:t>Əməliyyatları pozmaq - </a:t>
            </a:r>
            <a:r>
              <a:rPr lang="az" sz="2400" dirty="0"/>
              <a:t>Hədəfin əməliyyatı üçün "problem yaratmaq" üçün aktiv şəkildə işləmək zərərli proqramlarda görülən başqa bir məqsəddir.</a:t>
            </a:r>
          </a:p>
          <a:p>
            <a:r>
              <a:rPr lang="az" sz="2400" b="1" dirty="0"/>
              <a:t>Tələb ödənişi- </a:t>
            </a:r>
            <a:r>
              <a:rPr lang="az" sz="2400" dirty="0"/>
              <a:t>Bəzi zərərli proqramlar hədəfdən birbaşa pul qoparmağa yönəlib.  Ransomware, hədəfin “ödənişini ödəyənə” qədər bir hədəfin məlumatlarına (adətən hədəfdəki faylları şifrələyərək) daxil olmasının qarşısını almağa çalışan zərərli proqram növüdür.</a:t>
            </a:r>
          </a:p>
          <a:p>
            <a:pPr marL="0" indent="0">
              <a:buNone/>
            </a:pPr>
            <a:br>
              <a:rPr lang="en-US" sz="2400" dirty="0"/>
            </a:br>
            <a:endParaRPr lang="en-US" sz="2400" dirty="0"/>
          </a:p>
        </p:txBody>
      </p:sp>
    </p:spTree>
    <p:extLst>
      <p:ext uri="{BB962C8B-B14F-4D97-AF65-F5344CB8AC3E}">
        <p14:creationId xmlns:p14="http://schemas.microsoft.com/office/powerpoint/2010/main" val="44346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4DAF6-0F52-BD46-97EB-55A1FE3AA77E}"/>
              </a:ext>
            </a:extLst>
          </p:cNvPr>
          <p:cNvSpPr>
            <a:spLocks noGrp="1"/>
          </p:cNvSpPr>
          <p:nvPr>
            <p:ph type="title"/>
          </p:nvPr>
        </p:nvSpPr>
        <p:spPr>
          <a:xfrm>
            <a:off x="686834" y="1153572"/>
            <a:ext cx="3200400" cy="4461163"/>
          </a:xfrm>
        </p:spPr>
        <p:txBody>
          <a:bodyPr>
            <a:normAutofit/>
          </a:bodyPr>
          <a:lstStyle/>
          <a:p>
            <a:r>
              <a:rPr lang="az">
                <a:solidFill>
                  <a:srgbClr val="FFFFFF"/>
                </a:solidFill>
              </a:rPr>
              <a:t>Zərərli proqram hücum vektorlarının əsas növləri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728E472-4DFB-9E42-AB20-8759D55E399B}"/>
              </a:ext>
            </a:extLst>
          </p:cNvPr>
          <p:cNvSpPr>
            <a:spLocks noGrp="1"/>
          </p:cNvSpPr>
          <p:nvPr>
            <p:ph idx="1"/>
          </p:nvPr>
        </p:nvSpPr>
        <p:spPr>
          <a:xfrm>
            <a:off x="4447308" y="591344"/>
            <a:ext cx="6906491" cy="5585619"/>
          </a:xfrm>
        </p:spPr>
        <p:txBody>
          <a:bodyPr anchor="ctr">
            <a:normAutofit lnSpcReduction="10000"/>
          </a:bodyPr>
          <a:lstStyle/>
          <a:p>
            <a:r>
              <a:rPr lang="az" sz="2600" b="1"/>
              <a:t>Trojan Horse: </a:t>
            </a:r>
            <a:r>
              <a:rPr lang="az" sz="2600"/>
              <a:t>Bu, bir şey kimi görünən proqramdır (məsələn, oyun, faydalı proqram və s.), lakin əslində zərərli proqramların çatdırılması mexanizmidir.</a:t>
            </a:r>
          </a:p>
          <a:p>
            <a:r>
              <a:rPr lang="az" sz="2600" b="1"/>
              <a:t>Virus: </a:t>
            </a:r>
            <a:r>
              <a:rPr lang="az" sz="2600"/>
              <a:t>Virus, kod yeridilməsi yolu ilə hədəfin digər proqramlarını/fayllarını (və ya hətta əməliyyat sisteminin və/yaxud sabit diskinin hissələrini) yoluxduran, öz-özünə yayılan zərərli proqram növüdür.</a:t>
            </a:r>
          </a:p>
          <a:p>
            <a:r>
              <a:rPr lang="az" sz="2600" b="1"/>
              <a:t>Qurd: </a:t>
            </a:r>
            <a:r>
              <a:rPr lang="az" sz="2600"/>
              <a:t>Özünü başqa sistemlərə yaymaq üçün hazırlanmış zərərli proqram qurddur. Virus və troyan atı zərərli proqramları bir yoluxmuş hədəf sistemində lokallaşdırılsa da, qurd aktiv şəkildə digər hədəfləri yoluxdurmaq üçün işləyir (bəzən istifadəçinin adından heç bir qarşılıqlı əlaqə olmadan).</a:t>
            </a:r>
          </a:p>
          <a:p>
            <a:endParaRPr lang="en-US" sz="2600"/>
          </a:p>
        </p:txBody>
      </p:sp>
    </p:spTree>
    <p:extLst>
      <p:ext uri="{BB962C8B-B14F-4D97-AF65-F5344CB8AC3E}">
        <p14:creationId xmlns:p14="http://schemas.microsoft.com/office/powerpoint/2010/main" val="181755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4DAF6-0F52-BD46-97EB-55A1FE3AA77E}"/>
              </a:ext>
            </a:extLst>
          </p:cNvPr>
          <p:cNvSpPr>
            <a:spLocks noGrp="1"/>
          </p:cNvSpPr>
          <p:nvPr>
            <p:ph type="title"/>
          </p:nvPr>
        </p:nvSpPr>
        <p:spPr>
          <a:xfrm>
            <a:off x="686834" y="1153572"/>
            <a:ext cx="3200400" cy="4461163"/>
          </a:xfrm>
        </p:spPr>
        <p:txBody>
          <a:bodyPr>
            <a:normAutofit/>
          </a:bodyPr>
          <a:lstStyle/>
          <a:p>
            <a:r>
              <a:rPr lang="az" dirty="0">
                <a:solidFill>
                  <a:srgbClr val="FFFFFF"/>
                </a:solidFill>
              </a:rPr>
              <a:t>Zərərli proqram hücum vektorlarının əsas növləri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728E472-4DFB-9E42-AB20-8759D55E399B}"/>
              </a:ext>
            </a:extLst>
          </p:cNvPr>
          <p:cNvSpPr>
            <a:spLocks noGrp="1"/>
          </p:cNvSpPr>
          <p:nvPr>
            <p:ph idx="1"/>
          </p:nvPr>
        </p:nvSpPr>
        <p:spPr>
          <a:xfrm>
            <a:off x="4447308" y="591344"/>
            <a:ext cx="6906491" cy="5585619"/>
          </a:xfrm>
        </p:spPr>
        <p:txBody>
          <a:bodyPr anchor="ctr">
            <a:normAutofit fontScale="92500"/>
          </a:bodyPr>
          <a:lstStyle/>
          <a:p>
            <a:pPr fontAlgn="base"/>
            <a:r>
              <a:rPr lang="az" sz="2200" b="1"/>
              <a:t>Ransomware </a:t>
            </a:r>
            <a:r>
              <a:rPr lang="az" sz="2200"/>
              <a:t>Zərərli proqramın ən çox yayılmış forması olan ransomware hücumları cihazın məlumatlarını şifrələyir və onu fidyə üçün saxlayır. Əgər fidyə müəyyən bir müddətə qədər ödənilməzsə, təhlükə aktyoru qiymətli məlumatları silməklə və ya buraxmaqla hədələyir (çox vaxt onu qaranlıq internetdə satmağa üstünlük verir).</a:t>
            </a:r>
          </a:p>
          <a:p>
            <a:pPr fontAlgn="base"/>
            <a:r>
              <a:rPr lang="az" sz="2200" b="1"/>
              <a:t>Casus proqramlar </a:t>
            </a:r>
            <a:r>
              <a:rPr lang="az" sz="2200"/>
              <a:t>Kibercinayətkarlar istifadəçilərin fəaliyyətinə nəzarət etmək üçün casus proqramlardan istifadə edirlər. İstifadəçinin gün ərzində daxil etdiyi düymələri daxil etməklə zərərli proqram istifadəçi adlarına, parollara və şəxsi məlumatlara girişi təmin edə bilər. Spyware tez-tez etimadnamə oğurluğuna gətirib çıxarır ki, bu da öz növbəsində dağıdıcı məlumatların pozulmasına səbəb ola bilər. O, tez-tez zədələnmiş fayllardan və ya şübhəli faylları yükləməkdən yaranır.</a:t>
            </a:r>
          </a:p>
          <a:p>
            <a:pPr fontAlgn="base"/>
            <a:r>
              <a:rPr lang="az" sz="2200" b="1"/>
              <a:t>Botlar </a:t>
            </a:r>
            <a:r>
              <a:rPr lang="az" sz="2200"/>
              <a:t>heç bir qarşılıqlı əlaqə tələb etmədən avtomatlaşdırılmış işi yerinə yetirən proqram təminatıdır. Botlar hücumları insanlardan daha sürətli həyata keçirə bilir.</a:t>
            </a:r>
          </a:p>
          <a:p>
            <a:pPr fontAlgn="base"/>
            <a:endParaRPr lang="en-US" sz="2200"/>
          </a:p>
          <a:p>
            <a:pPr fontAlgn="base"/>
            <a:endParaRPr lang="en-US" sz="2200"/>
          </a:p>
          <a:p>
            <a:endParaRPr lang="en-US" sz="2200"/>
          </a:p>
        </p:txBody>
      </p:sp>
    </p:spTree>
    <p:extLst>
      <p:ext uri="{BB962C8B-B14F-4D97-AF65-F5344CB8AC3E}">
        <p14:creationId xmlns:p14="http://schemas.microsoft.com/office/powerpoint/2010/main" val="81611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46071-B3AF-F54E-B74F-746930CAAE51}"/>
              </a:ext>
            </a:extLst>
          </p:cNvPr>
          <p:cNvSpPr>
            <a:spLocks noGrp="1"/>
          </p:cNvSpPr>
          <p:nvPr>
            <p:ph type="title"/>
          </p:nvPr>
        </p:nvSpPr>
        <p:spPr>
          <a:xfrm>
            <a:off x="686834" y="1153572"/>
            <a:ext cx="3200400" cy="4461163"/>
          </a:xfrm>
        </p:spPr>
        <p:txBody>
          <a:bodyPr>
            <a:normAutofit/>
          </a:bodyPr>
          <a:lstStyle/>
          <a:p>
            <a:br>
              <a:rPr lang="en-US" sz="3700" b="1">
                <a:solidFill>
                  <a:srgbClr val="FFFFFF"/>
                </a:solidFill>
              </a:rPr>
            </a:br>
            <a:br>
              <a:rPr lang="en-US" sz="3700" b="1">
                <a:solidFill>
                  <a:srgbClr val="FFFFFF"/>
                </a:solidFill>
              </a:rPr>
            </a:br>
            <a:r>
              <a:rPr lang="az" sz="3700" b="1">
                <a:solidFill>
                  <a:srgbClr val="FFFFFF"/>
                </a:solidFill>
              </a:rPr>
              <a:t>Zərərli proqram hücumlarına qarşı ən yaxşı təcrübələr</a:t>
            </a:r>
            <a:br>
              <a:rPr lang="en-US" sz="3700" b="1">
                <a:solidFill>
                  <a:srgbClr val="FFFFFF"/>
                </a:solidFill>
              </a:rPr>
            </a:br>
            <a:br>
              <a:rPr lang="en-US"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035FB9-714E-0E4C-802F-6FD236CA2D01}"/>
              </a:ext>
            </a:extLst>
          </p:cNvPr>
          <p:cNvSpPr>
            <a:spLocks noGrp="1"/>
          </p:cNvSpPr>
          <p:nvPr>
            <p:ph idx="1"/>
          </p:nvPr>
        </p:nvSpPr>
        <p:spPr>
          <a:xfrm>
            <a:off x="4447308" y="591344"/>
            <a:ext cx="6906491" cy="5585619"/>
          </a:xfrm>
        </p:spPr>
        <p:txBody>
          <a:bodyPr anchor="ctr">
            <a:normAutofit lnSpcReduction="10000"/>
          </a:bodyPr>
          <a:lstStyle/>
          <a:p>
            <a:r>
              <a:rPr lang="az" b="1" dirty="0"/>
              <a:t>Davamlı İstifadəçi Təhsili</a:t>
            </a:r>
            <a:endParaRPr lang="en-US" dirty="0"/>
          </a:p>
          <a:p>
            <a:r>
              <a:rPr lang="az" b="1" dirty="0"/>
              <a:t>Nüfuzlu A/V Proqramından istifadə edin</a:t>
            </a:r>
            <a:endParaRPr lang="en-US" dirty="0"/>
          </a:p>
          <a:p>
            <a:r>
              <a:rPr lang="az" b="1" dirty="0"/>
              <a:t>Şəbəkənizin Təhlükəsiz olduğundan əmin olun</a:t>
            </a:r>
            <a:endParaRPr lang="en-US" dirty="0"/>
          </a:p>
          <a:p>
            <a:r>
              <a:rPr lang="az" b="1" dirty="0"/>
              <a:t>Müntəzəm Vebsayt Təhlükəsizlik Auditlərini həyata keçirin</a:t>
            </a:r>
            <a:endParaRPr lang="en-US" dirty="0"/>
          </a:p>
          <a:p>
            <a:r>
              <a:rPr lang="az" b="1" dirty="0"/>
              <a:t>Daimi, Doğrulanmış Yedəkləmələr yaradın</a:t>
            </a:r>
            <a:endParaRPr lang="en-US" dirty="0"/>
          </a:p>
          <a:p>
            <a:pPr marL="0" indent="0">
              <a:buNone/>
            </a:pPr>
            <a:br>
              <a:rPr lang="en-US"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3137014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BD6400-2E85-9C44-B05D-34CB44E1AF64}"/>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273520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23824-19DB-334F-BD6E-85F077E3FCFE}"/>
              </a:ext>
            </a:extLst>
          </p:cNvPr>
          <p:cNvSpPr>
            <a:spLocks noGrp="1"/>
          </p:cNvSpPr>
          <p:nvPr>
            <p:ph type="title"/>
          </p:nvPr>
        </p:nvSpPr>
        <p:spPr>
          <a:xfrm>
            <a:off x="686834" y="1153572"/>
            <a:ext cx="3200400" cy="4461163"/>
          </a:xfrm>
        </p:spPr>
        <p:txBody>
          <a:bodyPr>
            <a:normAutofit/>
          </a:bodyPr>
          <a:lstStyle/>
          <a:p>
            <a:pPr lvl="0"/>
            <a:r>
              <a:rPr lang="az" sz="3400" dirty="0">
                <a:solidFill>
                  <a:srgbClr val="FFFFFF"/>
                </a:solidFill>
              </a:rPr>
              <a:t>Sosial mühəndislik hücumları (Fişinq)</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880AC4-1016-6E46-80B2-6EB44E9014FD}"/>
              </a:ext>
            </a:extLst>
          </p:cNvPr>
          <p:cNvSpPr>
            <a:spLocks noGrp="1"/>
          </p:cNvSpPr>
          <p:nvPr>
            <p:ph idx="1"/>
          </p:nvPr>
        </p:nvSpPr>
        <p:spPr>
          <a:xfrm>
            <a:off x="4447308" y="591344"/>
            <a:ext cx="6906491" cy="5585619"/>
          </a:xfrm>
        </p:spPr>
        <p:txBody>
          <a:bodyPr anchor="ctr">
            <a:normAutofit/>
          </a:bodyPr>
          <a:lstStyle/>
          <a:p>
            <a:r>
              <a:rPr lang="az" dirty="0"/>
              <a:t>Sosial mühəndislik insanların qarşılıqlı əlaqəsi vasitəsilə həyata keçirilən geniş spektrli zərərli fəaliyyətlər üçün istifadə edilən termindir.</a:t>
            </a:r>
          </a:p>
          <a:p>
            <a:r>
              <a:rPr lang="az" dirty="0"/>
              <a:t>Sosial mühəndislik hücumları istifadəçiləri təcavüzkar üçün arzu olunan hərəkətləri yerinə yetirmək üçün psixoloji manipulyasiya etməklə və ya həssas məlumatları yaymaqla işləyir.</a:t>
            </a:r>
          </a:p>
          <a:p>
            <a:pPr marL="0" indent="0">
              <a:buNone/>
            </a:pPr>
            <a:br>
              <a:rPr lang="en-US" dirty="0"/>
            </a:br>
            <a:endParaRPr lang="en-US" dirty="0"/>
          </a:p>
        </p:txBody>
      </p:sp>
    </p:spTree>
    <p:extLst>
      <p:ext uri="{BB962C8B-B14F-4D97-AF65-F5344CB8AC3E}">
        <p14:creationId xmlns:p14="http://schemas.microsoft.com/office/powerpoint/2010/main" val="2391278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23CFD-2686-6A40-BA4D-20E86C99E9E9}"/>
              </a:ext>
            </a:extLst>
          </p:cNvPr>
          <p:cNvSpPr>
            <a:spLocks noGrp="1"/>
          </p:cNvSpPr>
          <p:nvPr>
            <p:ph type="title"/>
          </p:nvPr>
        </p:nvSpPr>
        <p:spPr>
          <a:xfrm>
            <a:off x="686834" y="1153572"/>
            <a:ext cx="3200400" cy="4461163"/>
          </a:xfrm>
        </p:spPr>
        <p:txBody>
          <a:bodyPr>
            <a:normAutofit/>
          </a:bodyPr>
          <a:lstStyle/>
          <a:p>
            <a:br>
              <a:rPr lang="en-US" sz="3700" b="1">
                <a:solidFill>
                  <a:srgbClr val="FFFFFF"/>
                </a:solidFill>
              </a:rPr>
            </a:br>
            <a:br>
              <a:rPr lang="en-US" sz="3700" b="1">
                <a:solidFill>
                  <a:srgbClr val="FFFFFF"/>
                </a:solidFill>
              </a:rPr>
            </a:br>
            <a:r>
              <a:rPr lang="az" sz="3700" b="1">
                <a:solidFill>
                  <a:srgbClr val="FFFFFF"/>
                </a:solidFill>
              </a:rPr>
              <a:t>Sosial mühəndislik hücumu üsulları</a:t>
            </a:r>
            <a:br>
              <a:rPr lang="en-US" sz="3700" b="1">
                <a:solidFill>
                  <a:srgbClr val="FFFFFF"/>
                </a:solidFill>
              </a:rPr>
            </a:br>
            <a:br>
              <a:rPr lang="en-US"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D504596-C828-B14D-BF23-8B0B7A673D63}"/>
              </a:ext>
            </a:extLst>
          </p:cNvPr>
          <p:cNvSpPr>
            <a:spLocks noGrp="1"/>
          </p:cNvSpPr>
          <p:nvPr>
            <p:ph idx="1"/>
          </p:nvPr>
        </p:nvSpPr>
        <p:spPr>
          <a:xfrm>
            <a:off x="4447308" y="591344"/>
            <a:ext cx="6906491" cy="5585619"/>
          </a:xfrm>
        </p:spPr>
        <p:txBody>
          <a:bodyPr anchor="ctr">
            <a:normAutofit/>
          </a:bodyPr>
          <a:lstStyle/>
          <a:p>
            <a:r>
              <a:rPr lang="az" sz="2400" b="1"/>
              <a:t>Fişinq </a:t>
            </a:r>
            <a:r>
              <a:rPr lang="az" sz="2400"/>
              <a:t>fırıldaqları qurbanlarda təcililik, maraq və ya qorxu hissi yaratmağa yönəlmiş e-poçt və mətn mesajı kampaniyalarıdır.</a:t>
            </a:r>
          </a:p>
          <a:p>
            <a:r>
              <a:rPr lang="az" sz="2400" b="1"/>
              <a:t>Spear phishing, </a:t>
            </a:r>
            <a:r>
              <a:rPr lang="az" sz="2400"/>
              <a:t>təcavüzkarın konkret şəxsləri və ya müəssisələri seçdiyi fişinq fırıldaqlarının daha hədəflənmiş versiyasıdır.</a:t>
            </a:r>
            <a:endParaRPr lang="en-US" sz="2400" b="1"/>
          </a:p>
          <a:p>
            <a:r>
              <a:rPr lang="az" sz="2400" b="1"/>
              <a:t>Yemək </a:t>
            </a:r>
            <a:r>
              <a:rPr lang="az" sz="2400"/>
              <a:t>hücumları qurbanın tamahını və ya marağını oyatmaq üçün yalan vəddən istifadə edir. Onlar istifadəçiləri şəxsi məlumatlarını oğurlayan və ya sistemlərinə zərərli proqramlar vuran tələyə salırlar.</a:t>
            </a:r>
          </a:p>
          <a:p>
            <a:r>
              <a:rPr lang="az" sz="2400" b="1"/>
              <a:t>Scareware, </a:t>
            </a:r>
            <a:r>
              <a:rPr lang="az" sz="2400"/>
              <a:t>qurbanların saxta həyəcan siqnalları və uydurma təhdidlərlə bombalanmasını əhatə edir.</a:t>
            </a:r>
          </a:p>
          <a:p>
            <a:r>
              <a:rPr lang="az" sz="2400" b="1"/>
              <a:t>Piggybacking və tailgating </a:t>
            </a:r>
            <a:r>
              <a:rPr lang="az" sz="2400"/>
              <a:t>hər ikisi səlahiyyətli şəxsin icazəsiz şəxsin məhdud əraziyə daxil olmasına icazə verdiyi bir hücum növünə aiddir.</a:t>
            </a:r>
          </a:p>
          <a:p>
            <a:endParaRPr lang="en-US" sz="2400"/>
          </a:p>
          <a:p>
            <a:endParaRPr lang="en-US" sz="2400"/>
          </a:p>
        </p:txBody>
      </p:sp>
    </p:spTree>
    <p:extLst>
      <p:ext uri="{BB962C8B-B14F-4D97-AF65-F5344CB8AC3E}">
        <p14:creationId xmlns:p14="http://schemas.microsoft.com/office/powerpoint/2010/main" val="1907390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9245D-D2B3-7746-A0CD-889EBAD51534}"/>
              </a:ext>
            </a:extLst>
          </p:cNvPr>
          <p:cNvPicPr>
            <a:picLocks noChangeAspect="1"/>
          </p:cNvPicPr>
          <p:nvPr/>
        </p:nvPicPr>
        <p:blipFill>
          <a:blip r:embed="rId3"/>
          <a:stretch>
            <a:fillRect/>
          </a:stretch>
        </p:blipFill>
        <p:spPr>
          <a:xfrm>
            <a:off x="1366938" y="529122"/>
            <a:ext cx="9458124" cy="5799756"/>
          </a:xfrm>
          <a:prstGeom prst="rect">
            <a:avLst/>
          </a:prstGeom>
        </p:spPr>
      </p:pic>
    </p:spTree>
    <p:extLst>
      <p:ext uri="{BB962C8B-B14F-4D97-AF65-F5344CB8AC3E}">
        <p14:creationId xmlns:p14="http://schemas.microsoft.com/office/powerpoint/2010/main" val="409823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76400" y="2327275"/>
            <a:ext cx="10515600" cy="2511425"/>
          </a:xfrm>
        </p:spPr>
        <p:txBody>
          <a:bodyPr/>
          <a:lstStyle/>
          <a:p>
            <a:r>
              <a:rPr lang="az" dirty="0"/>
              <a:t>PASİV HÜCUMLAR</a:t>
            </a:r>
          </a:p>
        </p:txBody>
      </p:sp>
    </p:spTree>
    <p:extLst>
      <p:ext uri="{BB962C8B-B14F-4D97-AF65-F5344CB8AC3E}">
        <p14:creationId xmlns:p14="http://schemas.microsoft.com/office/powerpoint/2010/main" val="253560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77EA4-DCEC-7749-9B3A-72F589A4D09F}"/>
              </a:ext>
            </a:extLst>
          </p:cNvPr>
          <p:cNvSpPr>
            <a:spLocks noGrp="1"/>
          </p:cNvSpPr>
          <p:nvPr>
            <p:ph type="title"/>
          </p:nvPr>
        </p:nvSpPr>
        <p:spPr>
          <a:xfrm>
            <a:off x="686834" y="1143844"/>
            <a:ext cx="3200400" cy="4461163"/>
          </a:xfrm>
        </p:spPr>
        <p:txBody>
          <a:bodyPr>
            <a:normAutofit/>
          </a:bodyPr>
          <a:lstStyle/>
          <a:p>
            <a:r>
              <a:rPr lang="az" dirty="0">
                <a:solidFill>
                  <a:srgbClr val="FFFFFF"/>
                </a:solidFill>
              </a:rPr>
              <a:t>Ümumi </a:t>
            </a:r>
            <a:r>
              <a:rPr lang="az-Latn-AZ" dirty="0">
                <a:solidFill>
                  <a:srgbClr val="FFFFFF"/>
                </a:solidFill>
              </a:rPr>
              <a:t>    </a:t>
            </a:r>
            <a:r>
              <a:rPr lang="az" dirty="0">
                <a:solidFill>
                  <a:srgbClr val="FFFFFF"/>
                </a:solidFill>
              </a:rPr>
              <a:t>Fişinq</a:t>
            </a:r>
            <a:br>
              <a:rPr lang="az-Latn-AZ" dirty="0">
                <a:solidFill>
                  <a:srgbClr val="FFFFFF"/>
                </a:solidFill>
              </a:rPr>
            </a:br>
            <a:r>
              <a:rPr lang="az" dirty="0">
                <a:solidFill>
                  <a:srgbClr val="FFFFFF"/>
                </a:solidFill>
              </a:rPr>
              <a:t>Texnikası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BAEE13-00D2-1448-A8B8-DA491260FD7A}"/>
              </a:ext>
            </a:extLst>
          </p:cNvPr>
          <p:cNvSpPr>
            <a:spLocks noGrp="1"/>
          </p:cNvSpPr>
          <p:nvPr>
            <p:ph idx="1"/>
          </p:nvPr>
        </p:nvSpPr>
        <p:spPr>
          <a:xfrm>
            <a:off x="4447308" y="591344"/>
            <a:ext cx="6906491" cy="5585619"/>
          </a:xfrm>
        </p:spPr>
        <p:txBody>
          <a:bodyPr anchor="ctr">
            <a:normAutofit/>
          </a:bodyPr>
          <a:lstStyle/>
          <a:p>
            <a:pPr fontAlgn="base"/>
            <a:r>
              <a:rPr lang="az" sz="2600" b="1" dirty="0"/>
              <a:t>Səsli fişinq (vishing) </a:t>
            </a:r>
            <a:r>
              <a:rPr lang="az" sz="2600" dirty="0"/>
              <a:t>telefon zəngləri bütün daxiletmələrinizi qeyd edən avtomatlaşdırılmış mesaj sistemləri ola bilər. Bəzən canlı bir insan inam və təcililiyi artırmaq üçün sizinlə danışa bilər.</a:t>
            </a:r>
          </a:p>
          <a:p>
            <a:pPr fontAlgn="base"/>
            <a:r>
              <a:rPr lang="az" sz="2600" b="1" dirty="0"/>
              <a:t>SMS fişinq (smishing) </a:t>
            </a:r>
            <a:r>
              <a:rPr lang="az" sz="2600" dirty="0"/>
              <a:t>mətnləri və ya mobil proqram mesajları veb linki və ya saxta e-poçt və ya telefon nömrəsi vasitəsilə izləmə təklifini ehtiva edə bilər.</a:t>
            </a:r>
          </a:p>
          <a:p>
            <a:pPr fontAlgn="base"/>
            <a:r>
              <a:rPr lang="az" sz="2600" b="1" dirty="0"/>
              <a:t>E-poçt fişinqi </a:t>
            </a:r>
            <a:r>
              <a:rPr lang="az" sz="2600" dirty="0"/>
              <a:t>, sizi başqa vasitələrlə cavab verməyə və ya izləməyə çağıran e-poçtdan istifadə edərək, fişinqin ən ənənəvi vasitəsidir. Veb bağlantıları, telefon nömrələri və ya zərərli proqram əlavələri istifadə edilə bilər.</a:t>
            </a:r>
          </a:p>
          <a:p>
            <a:endParaRPr lang="en-US" sz="2600" dirty="0"/>
          </a:p>
        </p:txBody>
      </p:sp>
    </p:spTree>
    <p:extLst>
      <p:ext uri="{BB962C8B-B14F-4D97-AF65-F5344CB8AC3E}">
        <p14:creationId xmlns:p14="http://schemas.microsoft.com/office/powerpoint/2010/main" val="206701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DA1EA-0002-BA4A-8BE5-E37B708DBF8A}"/>
              </a:ext>
            </a:extLst>
          </p:cNvPr>
          <p:cNvSpPr>
            <a:spLocks noGrp="1"/>
          </p:cNvSpPr>
          <p:nvPr>
            <p:ph type="title"/>
          </p:nvPr>
        </p:nvSpPr>
        <p:spPr>
          <a:xfrm>
            <a:off x="686834" y="1153572"/>
            <a:ext cx="3200400" cy="4461163"/>
          </a:xfrm>
        </p:spPr>
        <p:txBody>
          <a:bodyPr>
            <a:normAutofit fontScale="90000"/>
          </a:bodyPr>
          <a:lstStyle/>
          <a:p>
            <a:br>
              <a:rPr lang="en-US" b="1">
                <a:solidFill>
                  <a:srgbClr val="FFFFFF"/>
                </a:solidFill>
              </a:rPr>
            </a:br>
            <a:br>
              <a:rPr lang="en-US" b="1">
                <a:solidFill>
                  <a:srgbClr val="FFFFFF"/>
                </a:solidFill>
              </a:rPr>
            </a:br>
            <a:r>
              <a:rPr lang="az" b="1">
                <a:solidFill>
                  <a:srgbClr val="FFFFFF"/>
                </a:solidFill>
              </a:rPr>
              <a:t>Sosial mühəndisliyin qarşısının alınması</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DD0F1A-0B29-0747-80D7-0B4E9B92D031}"/>
              </a:ext>
            </a:extLst>
          </p:cNvPr>
          <p:cNvSpPr>
            <a:spLocks noGrp="1"/>
          </p:cNvSpPr>
          <p:nvPr>
            <p:ph idx="1"/>
          </p:nvPr>
        </p:nvSpPr>
        <p:spPr>
          <a:xfrm>
            <a:off x="4447308" y="591344"/>
            <a:ext cx="6906491" cy="5585619"/>
          </a:xfrm>
        </p:spPr>
        <p:txBody>
          <a:bodyPr anchor="ctr">
            <a:normAutofit/>
          </a:bodyPr>
          <a:lstStyle/>
          <a:p>
            <a:r>
              <a:rPr lang="az" b="1" dirty="0"/>
              <a:t>Şübhəli mənbələrdən gələn e-poçtları və qoşmaları açmayın.</a:t>
            </a:r>
          </a:p>
          <a:p>
            <a:r>
              <a:rPr lang="az" b="1" dirty="0"/>
              <a:t>Multifaktorlu autentifikasiyadan istifadə edin</a:t>
            </a:r>
            <a:r>
              <a:rPr lang="az" dirty="0"/>
              <a:t> </a:t>
            </a:r>
          </a:p>
          <a:p>
            <a:r>
              <a:rPr lang="az" b="1" dirty="0"/>
              <a:t>Cazibədar təkliflərdən ehtiyatlı olun</a:t>
            </a:r>
            <a:r>
              <a:rPr lang="az" dirty="0"/>
              <a:t> </a:t>
            </a:r>
          </a:p>
          <a:p>
            <a:r>
              <a:rPr lang="az" b="1" dirty="0"/>
              <a:t>Antivirus/antimal proqram təminatınızı yeniləyin</a:t>
            </a:r>
            <a:endParaRPr lang="en-US" dirty="0"/>
          </a:p>
        </p:txBody>
      </p:sp>
    </p:spTree>
    <p:extLst>
      <p:ext uri="{BB962C8B-B14F-4D97-AF65-F5344CB8AC3E}">
        <p14:creationId xmlns:p14="http://schemas.microsoft.com/office/powerpoint/2010/main" val="2027749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25005E-06D0-2A38-DD74-7792666D5436}"/>
              </a:ext>
            </a:extLst>
          </p:cNvPr>
          <p:cNvSpPr txBox="1"/>
          <p:nvPr/>
        </p:nvSpPr>
        <p:spPr>
          <a:xfrm>
            <a:off x="4416357" y="77822"/>
            <a:ext cx="4280170" cy="369332"/>
          </a:xfrm>
          <a:prstGeom prst="rect">
            <a:avLst/>
          </a:prstGeom>
          <a:noFill/>
        </p:spPr>
        <p:txBody>
          <a:bodyPr wrap="square" rtlCol="0">
            <a:spAutoFit/>
          </a:bodyPr>
          <a:lstStyle/>
          <a:p>
            <a:r>
              <a:rPr lang="az-Latn-AZ" dirty="0"/>
              <a:t>Fişinq hücumunun praktikası</a:t>
            </a:r>
            <a:r>
              <a:rPr lang="en-US" dirty="0"/>
              <a:t>:</a:t>
            </a:r>
          </a:p>
        </p:txBody>
      </p:sp>
      <p:sp>
        <p:nvSpPr>
          <p:cNvPr id="4" name="TextBox 3">
            <a:extLst>
              <a:ext uri="{FF2B5EF4-FFF2-40B4-BE49-F238E27FC236}">
                <a16:creationId xmlns:a16="http://schemas.microsoft.com/office/drawing/2014/main" id="{4D89CFB1-3FDC-CB7D-7AA2-D6D6F054ECDA}"/>
              </a:ext>
            </a:extLst>
          </p:cNvPr>
          <p:cNvSpPr txBox="1"/>
          <p:nvPr/>
        </p:nvSpPr>
        <p:spPr>
          <a:xfrm>
            <a:off x="116732" y="622570"/>
            <a:ext cx="8375515" cy="923330"/>
          </a:xfrm>
          <a:prstGeom prst="rect">
            <a:avLst/>
          </a:prstGeom>
          <a:noFill/>
        </p:spPr>
        <p:txBody>
          <a:bodyPr wrap="square" rtlCol="0">
            <a:spAutoFit/>
          </a:bodyPr>
          <a:lstStyle/>
          <a:p>
            <a:r>
              <a:rPr lang="en-US" dirty="0" err="1"/>
              <a:t>Birincisi,zphisher</a:t>
            </a:r>
            <a:r>
              <a:rPr lang="en-US" dirty="0"/>
              <a:t> </a:t>
            </a:r>
            <a:r>
              <a:rPr lang="en-US" dirty="0" err="1"/>
              <a:t>tool’unu</a:t>
            </a:r>
            <a:r>
              <a:rPr lang="en-US" dirty="0"/>
              <a:t> kali </a:t>
            </a:r>
            <a:r>
              <a:rPr lang="en-US" dirty="0" err="1"/>
              <a:t>linux’a</a:t>
            </a:r>
            <a:r>
              <a:rPr lang="en-US" dirty="0"/>
              <a:t> y</a:t>
            </a:r>
            <a:r>
              <a:rPr lang="az-Latn-AZ" dirty="0"/>
              <a:t>ükləyirik,git clone command</a:t>
            </a:r>
            <a:r>
              <a:rPr lang="en-US" dirty="0"/>
              <a:t>’ il</a:t>
            </a:r>
            <a:r>
              <a:rPr lang="az-Latn-AZ" dirty="0"/>
              <a:t>ə github</a:t>
            </a:r>
            <a:r>
              <a:rPr lang="en-US" dirty="0"/>
              <a:t>’dan </a:t>
            </a:r>
            <a:r>
              <a:rPr lang="en-US" dirty="0" err="1"/>
              <a:t>fayl</a:t>
            </a:r>
            <a:r>
              <a:rPr lang="az-Latn-AZ" dirty="0"/>
              <a:t>ı endiririk</a:t>
            </a:r>
            <a:r>
              <a:rPr lang="en-US" dirty="0"/>
              <a:t>:</a:t>
            </a:r>
            <a:endParaRPr lang="az-Latn-AZ" dirty="0"/>
          </a:p>
          <a:p>
            <a:endParaRPr lang="az-Latn-AZ" dirty="0"/>
          </a:p>
        </p:txBody>
      </p:sp>
      <p:pic>
        <p:nvPicPr>
          <p:cNvPr id="6" name="Picture 5">
            <a:extLst>
              <a:ext uri="{FF2B5EF4-FFF2-40B4-BE49-F238E27FC236}">
                <a16:creationId xmlns:a16="http://schemas.microsoft.com/office/drawing/2014/main" id="{ED162611-18A2-CFE7-A8F5-7117BAFEAB88}"/>
              </a:ext>
            </a:extLst>
          </p:cNvPr>
          <p:cNvPicPr>
            <a:picLocks noChangeAspect="1"/>
          </p:cNvPicPr>
          <p:nvPr/>
        </p:nvPicPr>
        <p:blipFill>
          <a:blip r:embed="rId2"/>
          <a:stretch>
            <a:fillRect/>
          </a:stretch>
        </p:blipFill>
        <p:spPr>
          <a:xfrm>
            <a:off x="0" y="1238280"/>
            <a:ext cx="6954220" cy="1505160"/>
          </a:xfrm>
          <a:prstGeom prst="rect">
            <a:avLst/>
          </a:prstGeom>
        </p:spPr>
      </p:pic>
      <p:sp>
        <p:nvSpPr>
          <p:cNvPr id="7" name="TextBox 6">
            <a:extLst>
              <a:ext uri="{FF2B5EF4-FFF2-40B4-BE49-F238E27FC236}">
                <a16:creationId xmlns:a16="http://schemas.microsoft.com/office/drawing/2014/main" id="{E5F06583-DA2B-C80F-280D-C152695106E3}"/>
              </a:ext>
            </a:extLst>
          </p:cNvPr>
          <p:cNvSpPr txBox="1"/>
          <p:nvPr/>
        </p:nvSpPr>
        <p:spPr>
          <a:xfrm>
            <a:off x="116732" y="2889115"/>
            <a:ext cx="4756825" cy="369332"/>
          </a:xfrm>
          <a:prstGeom prst="rect">
            <a:avLst/>
          </a:prstGeom>
          <a:noFill/>
        </p:spPr>
        <p:txBody>
          <a:bodyPr wrap="square" rtlCol="0">
            <a:spAutoFit/>
          </a:bodyPr>
          <a:lstStyle/>
          <a:p>
            <a:r>
              <a:rPr lang="az-Latn-AZ" dirty="0"/>
              <a:t>Sonra,zphisher qovluğuna keçirik</a:t>
            </a:r>
            <a:r>
              <a:rPr lang="en-US" dirty="0"/>
              <a:t>:</a:t>
            </a:r>
          </a:p>
        </p:txBody>
      </p:sp>
      <p:pic>
        <p:nvPicPr>
          <p:cNvPr id="9" name="Picture 8">
            <a:extLst>
              <a:ext uri="{FF2B5EF4-FFF2-40B4-BE49-F238E27FC236}">
                <a16:creationId xmlns:a16="http://schemas.microsoft.com/office/drawing/2014/main" id="{1706DAD6-45B1-8AF1-43FD-19F00E76CF99}"/>
              </a:ext>
            </a:extLst>
          </p:cNvPr>
          <p:cNvPicPr>
            <a:picLocks noChangeAspect="1"/>
          </p:cNvPicPr>
          <p:nvPr/>
        </p:nvPicPr>
        <p:blipFill>
          <a:blip r:embed="rId3"/>
          <a:stretch>
            <a:fillRect/>
          </a:stretch>
        </p:blipFill>
        <p:spPr>
          <a:xfrm>
            <a:off x="116732" y="3267616"/>
            <a:ext cx="2572109" cy="438211"/>
          </a:xfrm>
          <a:prstGeom prst="rect">
            <a:avLst/>
          </a:prstGeom>
        </p:spPr>
      </p:pic>
      <p:sp>
        <p:nvSpPr>
          <p:cNvPr id="10" name="TextBox 9">
            <a:extLst>
              <a:ext uri="{FF2B5EF4-FFF2-40B4-BE49-F238E27FC236}">
                <a16:creationId xmlns:a16="http://schemas.microsoft.com/office/drawing/2014/main" id="{B9447B8C-93F9-B518-73C0-656F88059D5F}"/>
              </a:ext>
            </a:extLst>
          </p:cNvPr>
          <p:cNvSpPr txBox="1"/>
          <p:nvPr/>
        </p:nvSpPr>
        <p:spPr>
          <a:xfrm>
            <a:off x="116732" y="3861881"/>
            <a:ext cx="3142034" cy="369332"/>
          </a:xfrm>
          <a:prstGeom prst="rect">
            <a:avLst/>
          </a:prstGeom>
          <a:noFill/>
        </p:spPr>
        <p:txBody>
          <a:bodyPr wrap="square" rtlCol="0">
            <a:spAutoFit/>
          </a:bodyPr>
          <a:lstStyle/>
          <a:p>
            <a:r>
              <a:rPr lang="az-Latn-AZ" dirty="0"/>
              <a:t>İndi isə,faylı çalışdırırıq</a:t>
            </a:r>
            <a:r>
              <a:rPr lang="en-US" dirty="0"/>
              <a:t>:</a:t>
            </a:r>
          </a:p>
        </p:txBody>
      </p:sp>
      <p:pic>
        <p:nvPicPr>
          <p:cNvPr id="12" name="Picture 11">
            <a:extLst>
              <a:ext uri="{FF2B5EF4-FFF2-40B4-BE49-F238E27FC236}">
                <a16:creationId xmlns:a16="http://schemas.microsoft.com/office/drawing/2014/main" id="{34354CCC-E2A4-07F6-7A3E-93B9D8CE74BE}"/>
              </a:ext>
            </a:extLst>
          </p:cNvPr>
          <p:cNvPicPr>
            <a:picLocks noChangeAspect="1"/>
          </p:cNvPicPr>
          <p:nvPr/>
        </p:nvPicPr>
        <p:blipFill>
          <a:blip r:embed="rId4"/>
          <a:stretch>
            <a:fillRect/>
          </a:stretch>
        </p:blipFill>
        <p:spPr>
          <a:xfrm>
            <a:off x="104311" y="4231213"/>
            <a:ext cx="3734321" cy="2152950"/>
          </a:xfrm>
          <a:prstGeom prst="rect">
            <a:avLst/>
          </a:prstGeom>
        </p:spPr>
      </p:pic>
    </p:spTree>
    <p:extLst>
      <p:ext uri="{BB962C8B-B14F-4D97-AF65-F5344CB8AC3E}">
        <p14:creationId xmlns:p14="http://schemas.microsoft.com/office/powerpoint/2010/main" val="3024795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A87E8E-457A-6240-391D-527E59D99ED6}"/>
              </a:ext>
            </a:extLst>
          </p:cNvPr>
          <p:cNvSpPr txBox="1"/>
          <p:nvPr/>
        </p:nvSpPr>
        <p:spPr>
          <a:xfrm>
            <a:off x="184826" y="204281"/>
            <a:ext cx="5749046" cy="369332"/>
          </a:xfrm>
          <a:prstGeom prst="rect">
            <a:avLst/>
          </a:prstGeom>
          <a:noFill/>
        </p:spPr>
        <p:txBody>
          <a:bodyPr wrap="square" rtlCol="0">
            <a:spAutoFit/>
          </a:bodyPr>
          <a:lstStyle/>
          <a:p>
            <a:r>
              <a:rPr lang="en-US" dirty="0" err="1"/>
              <a:t>Zphisher’I</a:t>
            </a:r>
            <a:r>
              <a:rPr lang="en-US" dirty="0"/>
              <a:t> y</a:t>
            </a:r>
            <a:r>
              <a:rPr lang="az-Latn-AZ" dirty="0"/>
              <a:t>üklədikdən sonra onu terminal</a:t>
            </a:r>
            <a:r>
              <a:rPr lang="en-US" dirty="0"/>
              <a:t>’da </a:t>
            </a:r>
            <a:r>
              <a:rPr lang="en-US" dirty="0" err="1"/>
              <a:t>i</a:t>
            </a:r>
            <a:r>
              <a:rPr lang="az-Latn-AZ" dirty="0"/>
              <a:t>şə salırıq</a:t>
            </a:r>
            <a:r>
              <a:rPr lang="en-US" dirty="0"/>
              <a:t>:</a:t>
            </a:r>
          </a:p>
        </p:txBody>
      </p:sp>
      <p:pic>
        <p:nvPicPr>
          <p:cNvPr id="4" name="Picture 3">
            <a:extLst>
              <a:ext uri="{FF2B5EF4-FFF2-40B4-BE49-F238E27FC236}">
                <a16:creationId xmlns:a16="http://schemas.microsoft.com/office/drawing/2014/main" id="{1378C9CE-BDD6-88E4-739E-AAA28889DBF6}"/>
              </a:ext>
            </a:extLst>
          </p:cNvPr>
          <p:cNvPicPr>
            <a:picLocks noChangeAspect="1"/>
          </p:cNvPicPr>
          <p:nvPr/>
        </p:nvPicPr>
        <p:blipFill>
          <a:blip r:embed="rId2"/>
          <a:stretch>
            <a:fillRect/>
          </a:stretch>
        </p:blipFill>
        <p:spPr>
          <a:xfrm>
            <a:off x="184826" y="799732"/>
            <a:ext cx="4401164" cy="1752845"/>
          </a:xfrm>
          <a:prstGeom prst="rect">
            <a:avLst/>
          </a:prstGeom>
        </p:spPr>
      </p:pic>
      <p:pic>
        <p:nvPicPr>
          <p:cNvPr id="6" name="Picture 5">
            <a:extLst>
              <a:ext uri="{FF2B5EF4-FFF2-40B4-BE49-F238E27FC236}">
                <a16:creationId xmlns:a16="http://schemas.microsoft.com/office/drawing/2014/main" id="{72D2E9C8-996D-F5C2-3C29-50F56065CBA3}"/>
              </a:ext>
            </a:extLst>
          </p:cNvPr>
          <p:cNvPicPr>
            <a:picLocks noChangeAspect="1"/>
          </p:cNvPicPr>
          <p:nvPr/>
        </p:nvPicPr>
        <p:blipFill>
          <a:blip r:embed="rId3"/>
          <a:stretch>
            <a:fillRect/>
          </a:stretch>
        </p:blipFill>
        <p:spPr>
          <a:xfrm>
            <a:off x="4585990" y="665824"/>
            <a:ext cx="4610743" cy="4553585"/>
          </a:xfrm>
          <a:prstGeom prst="rect">
            <a:avLst/>
          </a:prstGeom>
        </p:spPr>
      </p:pic>
    </p:spTree>
    <p:extLst>
      <p:ext uri="{BB962C8B-B14F-4D97-AF65-F5344CB8AC3E}">
        <p14:creationId xmlns:p14="http://schemas.microsoft.com/office/powerpoint/2010/main" val="1758995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258A17-5DB6-35E4-D9CD-14632D44EAB9}"/>
              </a:ext>
            </a:extLst>
          </p:cNvPr>
          <p:cNvSpPr txBox="1"/>
          <p:nvPr/>
        </p:nvSpPr>
        <p:spPr>
          <a:xfrm>
            <a:off x="262648" y="175098"/>
            <a:ext cx="10966314" cy="646331"/>
          </a:xfrm>
          <a:prstGeom prst="rect">
            <a:avLst/>
          </a:prstGeom>
          <a:noFill/>
        </p:spPr>
        <p:txBody>
          <a:bodyPr wrap="square" rtlCol="0">
            <a:spAutoFit/>
          </a:bodyPr>
          <a:lstStyle/>
          <a:p>
            <a:r>
              <a:rPr lang="en-US" dirty="0"/>
              <a:t>01 </a:t>
            </a:r>
            <a:r>
              <a:rPr lang="az-Latn-AZ" dirty="0"/>
              <a:t>seçdikdən sonra</a:t>
            </a:r>
            <a:r>
              <a:rPr lang="en-US" dirty="0"/>
              <a:t>,</a:t>
            </a:r>
            <a:r>
              <a:rPr lang="az-Latn-AZ" dirty="0"/>
              <a:t>ş</a:t>
            </a:r>
            <a:r>
              <a:rPr lang="en-US" dirty="0" err="1"/>
              <a:t>ablonu</a:t>
            </a:r>
            <a:r>
              <a:rPr lang="en-US" dirty="0"/>
              <a:t> </a:t>
            </a:r>
            <a:r>
              <a:rPr lang="en-US" dirty="0" err="1"/>
              <a:t>seçdikdən</a:t>
            </a:r>
            <a:r>
              <a:rPr lang="en-US" dirty="0"/>
              <a:t> </a:t>
            </a:r>
            <a:r>
              <a:rPr lang="en-US" dirty="0" err="1"/>
              <a:t>sonra</a:t>
            </a:r>
            <a:r>
              <a:rPr lang="en-US" dirty="0"/>
              <a:t>, </a:t>
            </a:r>
            <a:r>
              <a:rPr lang="en-US" dirty="0" err="1"/>
              <a:t>indi</a:t>
            </a:r>
            <a:r>
              <a:rPr lang="en-US" dirty="0"/>
              <a:t> </a:t>
            </a:r>
            <a:r>
              <a:rPr lang="en-US" dirty="0" err="1"/>
              <a:t>seçdiyi</a:t>
            </a:r>
            <a:r>
              <a:rPr lang="az-Latn-AZ" dirty="0"/>
              <a:t>m</a:t>
            </a:r>
            <a:r>
              <a:rPr lang="en-US" dirty="0" err="1"/>
              <a:t>iz</a:t>
            </a:r>
            <a:r>
              <a:rPr lang="en-US" dirty="0"/>
              <a:t> </a:t>
            </a:r>
            <a:r>
              <a:rPr lang="en-US" dirty="0" err="1"/>
              <a:t>şablondan</a:t>
            </a:r>
            <a:r>
              <a:rPr lang="en-US" dirty="0"/>
              <a:t> </a:t>
            </a:r>
            <a:r>
              <a:rPr lang="en-US" dirty="0" err="1"/>
              <a:t>asılı</a:t>
            </a:r>
            <a:r>
              <a:rPr lang="en-US" dirty="0"/>
              <a:t> </a:t>
            </a:r>
            <a:r>
              <a:rPr lang="en-US" dirty="0" err="1"/>
              <a:t>olaraq</a:t>
            </a:r>
            <a:r>
              <a:rPr lang="en-US" dirty="0"/>
              <a:t> </a:t>
            </a:r>
            <a:r>
              <a:rPr lang="en-US" dirty="0" err="1"/>
              <a:t>onu</a:t>
            </a:r>
            <a:r>
              <a:rPr lang="en-US" dirty="0"/>
              <a:t> </a:t>
            </a:r>
            <a:r>
              <a:rPr lang="en-US" dirty="0" err="1"/>
              <a:t>təqdim</a:t>
            </a:r>
            <a:r>
              <a:rPr lang="en-US" dirty="0"/>
              <a:t> </a:t>
            </a:r>
            <a:r>
              <a:rPr lang="en-US" dirty="0" err="1"/>
              <a:t>edilmiş</a:t>
            </a:r>
            <a:r>
              <a:rPr lang="en-US" dirty="0"/>
              <a:t> </a:t>
            </a:r>
            <a:r>
              <a:rPr lang="en-US" dirty="0" err="1"/>
              <a:t>seçimlərlə</a:t>
            </a:r>
            <a:r>
              <a:rPr lang="en-US" dirty="0"/>
              <a:t> </a:t>
            </a:r>
            <a:r>
              <a:rPr lang="en-US" dirty="0" err="1"/>
              <a:t>fərdiləşdirməyin</a:t>
            </a:r>
            <a:r>
              <a:rPr lang="en-US" dirty="0"/>
              <a:t> </a:t>
            </a:r>
            <a:r>
              <a:rPr lang="en-US" dirty="0" err="1"/>
              <a:t>vaxtıdır</a:t>
            </a:r>
            <a:r>
              <a:rPr lang="az-Latn-AZ" dirty="0"/>
              <a:t>,03 seçdikdən sonra biz saxta login səhifəsi yaradırıq</a:t>
            </a:r>
            <a:r>
              <a:rPr lang="en-US" dirty="0"/>
              <a:t>:</a:t>
            </a:r>
          </a:p>
        </p:txBody>
      </p:sp>
      <p:pic>
        <p:nvPicPr>
          <p:cNvPr id="4" name="Picture 3">
            <a:extLst>
              <a:ext uri="{FF2B5EF4-FFF2-40B4-BE49-F238E27FC236}">
                <a16:creationId xmlns:a16="http://schemas.microsoft.com/office/drawing/2014/main" id="{DC6DDE5F-D61E-06DA-A60B-9F0C25C317B7}"/>
              </a:ext>
            </a:extLst>
          </p:cNvPr>
          <p:cNvPicPr>
            <a:picLocks noChangeAspect="1"/>
          </p:cNvPicPr>
          <p:nvPr/>
        </p:nvPicPr>
        <p:blipFill>
          <a:blip r:embed="rId2"/>
          <a:stretch>
            <a:fillRect/>
          </a:stretch>
        </p:blipFill>
        <p:spPr>
          <a:xfrm>
            <a:off x="262648" y="968108"/>
            <a:ext cx="2829320" cy="1400370"/>
          </a:xfrm>
          <a:prstGeom prst="rect">
            <a:avLst/>
          </a:prstGeom>
        </p:spPr>
      </p:pic>
      <p:sp>
        <p:nvSpPr>
          <p:cNvPr id="5" name="TextBox 4">
            <a:extLst>
              <a:ext uri="{FF2B5EF4-FFF2-40B4-BE49-F238E27FC236}">
                <a16:creationId xmlns:a16="http://schemas.microsoft.com/office/drawing/2014/main" id="{0DE52D84-D525-CF6B-A003-BFB277F2B76A}"/>
              </a:ext>
            </a:extLst>
          </p:cNvPr>
          <p:cNvSpPr txBox="1"/>
          <p:nvPr/>
        </p:nvSpPr>
        <p:spPr>
          <a:xfrm>
            <a:off x="136188" y="2577830"/>
            <a:ext cx="8550612" cy="923330"/>
          </a:xfrm>
          <a:prstGeom prst="rect">
            <a:avLst/>
          </a:prstGeom>
          <a:noFill/>
        </p:spPr>
        <p:txBody>
          <a:bodyPr wrap="square" rtlCol="0">
            <a:spAutoFit/>
          </a:bodyPr>
          <a:lstStyle/>
          <a:p>
            <a:r>
              <a:rPr lang="az-Latn-AZ" dirty="0"/>
              <a:t>İndi isə,bizə port seçməyimiz üçün təklif veriləcək,lakin </a:t>
            </a:r>
            <a:r>
              <a:rPr lang="en-US" dirty="0"/>
              <a:t>02</a:t>
            </a:r>
            <a:r>
              <a:rPr lang="az-Latn-AZ" dirty="0"/>
              <a:t> daxil edecəyik(CloudFlare</a:t>
            </a:r>
            <a:r>
              <a:rPr lang="en-US" dirty="0"/>
              <a:t>’</a:t>
            </a:r>
            <a:r>
              <a:rPr lang="az-Latn-AZ" dirty="0"/>
              <a:t>dən istifadə üçün) və </a:t>
            </a:r>
            <a:r>
              <a:rPr lang="en-US" dirty="0" err="1"/>
              <a:t>sonra</a:t>
            </a:r>
            <a:r>
              <a:rPr lang="en-US" dirty="0"/>
              <a:t> N</a:t>
            </a:r>
            <a:r>
              <a:rPr lang="az-Latn-AZ" dirty="0"/>
              <a:t>(xüsusi port nömrəsi seçmək üçün)</a:t>
            </a:r>
            <a:r>
              <a:rPr lang="en-US" dirty="0"/>
              <a:t> </a:t>
            </a:r>
            <a:r>
              <a:rPr lang="en-US" dirty="0" err="1"/>
              <a:t>daxil</a:t>
            </a:r>
            <a:r>
              <a:rPr lang="en-US" dirty="0"/>
              <a:t> </a:t>
            </a:r>
            <a:r>
              <a:rPr lang="en-US" dirty="0" err="1"/>
              <a:t>edec</a:t>
            </a:r>
            <a:r>
              <a:rPr lang="az-Latn-AZ" dirty="0"/>
              <a:t>əyik default port 8080</a:t>
            </a:r>
            <a:r>
              <a:rPr lang="en-US" dirty="0"/>
              <a:t>’d</a:t>
            </a:r>
            <a:r>
              <a:rPr lang="az-Latn-AZ" dirty="0"/>
              <a:t>ən istifadə edecək</a:t>
            </a:r>
            <a:r>
              <a:rPr lang="en-US" dirty="0"/>
              <a:t>:</a:t>
            </a:r>
          </a:p>
        </p:txBody>
      </p:sp>
      <p:pic>
        <p:nvPicPr>
          <p:cNvPr id="7" name="Picture 6">
            <a:extLst>
              <a:ext uri="{FF2B5EF4-FFF2-40B4-BE49-F238E27FC236}">
                <a16:creationId xmlns:a16="http://schemas.microsoft.com/office/drawing/2014/main" id="{90E8985B-671D-08EC-8A21-9219A7428B8F}"/>
              </a:ext>
            </a:extLst>
          </p:cNvPr>
          <p:cNvPicPr>
            <a:picLocks noChangeAspect="1"/>
          </p:cNvPicPr>
          <p:nvPr/>
        </p:nvPicPr>
        <p:blipFill>
          <a:blip r:embed="rId3"/>
          <a:stretch>
            <a:fillRect/>
          </a:stretch>
        </p:blipFill>
        <p:spPr>
          <a:xfrm>
            <a:off x="136188" y="3501160"/>
            <a:ext cx="5182323" cy="2238687"/>
          </a:xfrm>
          <a:prstGeom prst="rect">
            <a:avLst/>
          </a:prstGeom>
        </p:spPr>
      </p:pic>
    </p:spTree>
    <p:extLst>
      <p:ext uri="{BB962C8B-B14F-4D97-AF65-F5344CB8AC3E}">
        <p14:creationId xmlns:p14="http://schemas.microsoft.com/office/powerpoint/2010/main" val="3790098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74D644-5A79-AC42-A4EC-A608EBF1472A}"/>
              </a:ext>
            </a:extLst>
          </p:cNvPr>
          <p:cNvSpPr txBox="1"/>
          <p:nvPr/>
        </p:nvSpPr>
        <p:spPr>
          <a:xfrm>
            <a:off x="398834" y="175098"/>
            <a:ext cx="6429983" cy="646331"/>
          </a:xfrm>
          <a:prstGeom prst="rect">
            <a:avLst/>
          </a:prstGeom>
          <a:noFill/>
        </p:spPr>
        <p:txBody>
          <a:bodyPr wrap="square" rtlCol="0">
            <a:spAutoFit/>
          </a:bodyPr>
          <a:lstStyle/>
          <a:p>
            <a:r>
              <a:rPr lang="az-Latn-AZ" dirty="0"/>
              <a:t>Sonra</a:t>
            </a:r>
            <a:r>
              <a:rPr lang="en-US" dirty="0"/>
              <a:t>,</a:t>
            </a:r>
            <a:r>
              <a:rPr lang="en-US" dirty="0" err="1"/>
              <a:t>bizd</a:t>
            </a:r>
            <a:r>
              <a:rPr lang="az-Latn-AZ" dirty="0"/>
              <a:t>ən</a:t>
            </a:r>
            <a:r>
              <a:rPr lang="en-US" dirty="0"/>
              <a:t> </a:t>
            </a:r>
            <a:r>
              <a:rPr lang="en-US" dirty="0" err="1"/>
              <a:t>URL’i</a:t>
            </a:r>
            <a:r>
              <a:rPr lang="en-US" dirty="0"/>
              <a:t> </a:t>
            </a:r>
            <a:r>
              <a:rPr lang="en-US" dirty="0" err="1"/>
              <a:t>maskalamaq</a:t>
            </a:r>
            <a:r>
              <a:rPr lang="az-Latn-AZ" dirty="0"/>
              <a:t> üçün təklif ediləcək.Əgər yes desək,fişinq linkləri daha gizli olar.</a:t>
            </a:r>
            <a:r>
              <a:rPr lang="en-US" dirty="0"/>
              <a:t> </a:t>
            </a:r>
          </a:p>
        </p:txBody>
      </p:sp>
      <p:pic>
        <p:nvPicPr>
          <p:cNvPr id="4" name="Picture 3">
            <a:extLst>
              <a:ext uri="{FF2B5EF4-FFF2-40B4-BE49-F238E27FC236}">
                <a16:creationId xmlns:a16="http://schemas.microsoft.com/office/drawing/2014/main" id="{B7606FF0-8DBE-8B17-1D7F-8F6D4D74C5E7}"/>
              </a:ext>
            </a:extLst>
          </p:cNvPr>
          <p:cNvPicPr>
            <a:picLocks noChangeAspect="1"/>
          </p:cNvPicPr>
          <p:nvPr/>
        </p:nvPicPr>
        <p:blipFill>
          <a:blip r:embed="rId2"/>
          <a:stretch>
            <a:fillRect/>
          </a:stretch>
        </p:blipFill>
        <p:spPr>
          <a:xfrm>
            <a:off x="398834" y="981323"/>
            <a:ext cx="5934903" cy="809738"/>
          </a:xfrm>
          <a:prstGeom prst="rect">
            <a:avLst/>
          </a:prstGeom>
        </p:spPr>
      </p:pic>
      <p:sp>
        <p:nvSpPr>
          <p:cNvPr id="5" name="TextBox 4">
            <a:extLst>
              <a:ext uri="{FF2B5EF4-FFF2-40B4-BE49-F238E27FC236}">
                <a16:creationId xmlns:a16="http://schemas.microsoft.com/office/drawing/2014/main" id="{EC1F350E-0249-96AC-AC37-FC979A36A1EC}"/>
              </a:ext>
            </a:extLst>
          </p:cNvPr>
          <p:cNvSpPr txBox="1"/>
          <p:nvPr/>
        </p:nvSpPr>
        <p:spPr>
          <a:xfrm>
            <a:off x="311285" y="2052536"/>
            <a:ext cx="6022452" cy="369332"/>
          </a:xfrm>
          <a:prstGeom prst="rect">
            <a:avLst/>
          </a:prstGeom>
          <a:noFill/>
        </p:spPr>
        <p:txBody>
          <a:bodyPr wrap="square" rtlCol="0">
            <a:spAutoFit/>
          </a:bodyPr>
          <a:lstStyle/>
          <a:p>
            <a:r>
              <a:rPr lang="az-Latn-AZ" dirty="0"/>
              <a:t>Saytı əlavə etdikdən sonra isə,bizim hücumumuz başlayır</a:t>
            </a:r>
            <a:r>
              <a:rPr lang="en-US" dirty="0"/>
              <a:t>:</a:t>
            </a:r>
            <a:endParaRPr lang="az-Latn-AZ" dirty="0"/>
          </a:p>
        </p:txBody>
      </p:sp>
      <p:pic>
        <p:nvPicPr>
          <p:cNvPr id="7" name="Picture 6">
            <a:extLst>
              <a:ext uri="{FF2B5EF4-FFF2-40B4-BE49-F238E27FC236}">
                <a16:creationId xmlns:a16="http://schemas.microsoft.com/office/drawing/2014/main" id="{92CE3119-C5B9-9288-A92D-436427B93769}"/>
              </a:ext>
            </a:extLst>
          </p:cNvPr>
          <p:cNvPicPr>
            <a:picLocks noChangeAspect="1"/>
          </p:cNvPicPr>
          <p:nvPr/>
        </p:nvPicPr>
        <p:blipFill>
          <a:blip r:embed="rId3"/>
          <a:stretch>
            <a:fillRect/>
          </a:stretch>
        </p:blipFill>
        <p:spPr>
          <a:xfrm>
            <a:off x="398834" y="2530921"/>
            <a:ext cx="2695951" cy="304843"/>
          </a:xfrm>
          <a:prstGeom prst="rect">
            <a:avLst/>
          </a:prstGeom>
        </p:spPr>
      </p:pic>
      <p:sp>
        <p:nvSpPr>
          <p:cNvPr id="9" name="TextBox 8">
            <a:extLst>
              <a:ext uri="{FF2B5EF4-FFF2-40B4-BE49-F238E27FC236}">
                <a16:creationId xmlns:a16="http://schemas.microsoft.com/office/drawing/2014/main" id="{752AB433-0CB1-04C1-D9F4-3672299CD162}"/>
              </a:ext>
            </a:extLst>
          </p:cNvPr>
          <p:cNvSpPr txBox="1"/>
          <p:nvPr/>
        </p:nvSpPr>
        <p:spPr>
          <a:xfrm>
            <a:off x="398834" y="3073940"/>
            <a:ext cx="5029200" cy="369332"/>
          </a:xfrm>
          <a:prstGeom prst="rect">
            <a:avLst/>
          </a:prstGeom>
          <a:noFill/>
        </p:spPr>
        <p:txBody>
          <a:bodyPr wrap="square" rtlCol="0">
            <a:spAutoFit/>
          </a:bodyPr>
          <a:lstStyle/>
          <a:p>
            <a:r>
              <a:rPr lang="en-US" dirty="0"/>
              <a:t>V</a:t>
            </a:r>
            <a:r>
              <a:rPr lang="az-Latn-AZ" dirty="0"/>
              <a:t>ə nəhayət,biz istifadəçi data</a:t>
            </a:r>
            <a:r>
              <a:rPr lang="en-US" dirty="0"/>
              <a:t>’</a:t>
            </a:r>
            <a:r>
              <a:rPr lang="az-Latn-AZ" dirty="0"/>
              <a:t>sı üçün gözləyirik.</a:t>
            </a:r>
            <a:endParaRPr lang="en-US" dirty="0"/>
          </a:p>
        </p:txBody>
      </p:sp>
      <p:pic>
        <p:nvPicPr>
          <p:cNvPr id="11" name="Picture 10">
            <a:extLst>
              <a:ext uri="{FF2B5EF4-FFF2-40B4-BE49-F238E27FC236}">
                <a16:creationId xmlns:a16="http://schemas.microsoft.com/office/drawing/2014/main" id="{556D39C1-75FB-D858-BF6C-8EB12ACEC69E}"/>
              </a:ext>
            </a:extLst>
          </p:cNvPr>
          <p:cNvPicPr>
            <a:picLocks noChangeAspect="1"/>
          </p:cNvPicPr>
          <p:nvPr/>
        </p:nvPicPr>
        <p:blipFill>
          <a:blip r:embed="rId4"/>
          <a:stretch>
            <a:fillRect/>
          </a:stretch>
        </p:blipFill>
        <p:spPr>
          <a:xfrm>
            <a:off x="311285" y="3487836"/>
            <a:ext cx="5887272" cy="1905266"/>
          </a:xfrm>
          <a:prstGeom prst="rect">
            <a:avLst/>
          </a:prstGeom>
        </p:spPr>
      </p:pic>
    </p:spTree>
    <p:extLst>
      <p:ext uri="{BB962C8B-B14F-4D97-AF65-F5344CB8AC3E}">
        <p14:creationId xmlns:p14="http://schemas.microsoft.com/office/powerpoint/2010/main" val="2333982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4947B7-2158-F943-911F-06ABA7AA22F3}"/>
              </a:ext>
            </a:extLst>
          </p:cNvPr>
          <p:cNvPicPr>
            <a:picLocks noGrp="1" noChangeAspect="1"/>
          </p:cNvPicPr>
          <p:nvPr>
            <p:ph idx="1"/>
          </p:nvPr>
        </p:nvPicPr>
        <p:blipFill>
          <a:blip r:embed="rId2"/>
          <a:stretch>
            <a:fillRect/>
          </a:stretch>
        </p:blipFill>
        <p:spPr>
          <a:xfrm>
            <a:off x="1" y="0"/>
            <a:ext cx="12206080" cy="6858000"/>
          </a:xfrm>
        </p:spPr>
      </p:pic>
    </p:spTree>
    <p:extLst>
      <p:ext uri="{BB962C8B-B14F-4D97-AF65-F5344CB8AC3E}">
        <p14:creationId xmlns:p14="http://schemas.microsoft.com/office/powerpoint/2010/main" val="571285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148F4-3F47-3240-8600-7F68501D4F8B}"/>
              </a:ext>
            </a:extLst>
          </p:cNvPr>
          <p:cNvSpPr>
            <a:spLocks noGrp="1"/>
          </p:cNvSpPr>
          <p:nvPr>
            <p:ph type="title"/>
          </p:nvPr>
        </p:nvSpPr>
        <p:spPr>
          <a:xfrm>
            <a:off x="686834" y="1153572"/>
            <a:ext cx="3200400" cy="4461163"/>
          </a:xfrm>
        </p:spPr>
        <p:txBody>
          <a:bodyPr>
            <a:normAutofit/>
          </a:bodyPr>
          <a:lstStyle/>
          <a:p>
            <a:r>
              <a:rPr lang="az" b="1">
                <a:solidFill>
                  <a:srgbClr val="FFFFFF"/>
                </a:solidFill>
              </a:rPr>
              <a:t>Xidmətdən imtina hücumu </a:t>
            </a:r>
            <a:r>
              <a:rPr lang="az">
                <a:solidFill>
                  <a:srgbClr val="FFFFFF"/>
                </a:solidFill>
              </a:rPr>
              <a:t>( </a:t>
            </a:r>
            <a:r>
              <a:rPr lang="az" b="1">
                <a:solidFill>
                  <a:srgbClr val="FFFFFF"/>
                </a:solidFill>
              </a:rPr>
              <a:t>DoS hücumu)</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4C1817-E47F-4643-8AB8-1386FC36ECFD}"/>
              </a:ext>
            </a:extLst>
          </p:cNvPr>
          <p:cNvSpPr>
            <a:spLocks noGrp="1"/>
          </p:cNvSpPr>
          <p:nvPr>
            <p:ph idx="1"/>
          </p:nvPr>
        </p:nvSpPr>
        <p:spPr>
          <a:xfrm>
            <a:off x="4195385" y="591344"/>
            <a:ext cx="6906491" cy="5585619"/>
          </a:xfrm>
        </p:spPr>
        <p:txBody>
          <a:bodyPr anchor="ctr">
            <a:normAutofit/>
          </a:bodyPr>
          <a:lstStyle/>
          <a:p>
            <a:r>
              <a:rPr lang="az" b="1" dirty="0"/>
              <a:t>Xidmətdən imtina hücumu </a:t>
            </a:r>
            <a:r>
              <a:rPr lang="az" dirty="0"/>
              <a:t>( </a:t>
            </a:r>
            <a:r>
              <a:rPr lang="az" b="1" dirty="0"/>
              <a:t>DoS hücumu </a:t>
            </a:r>
            <a:r>
              <a:rPr lang="az" dirty="0"/>
              <a:t>) cinayətkarın şəbəkəyə qoşulmuş hostun xidmətlərini müvəqqəti və ya qeyri-müəyyən müddətə pozaraq maşın və ya şəbəkə resursunu nəzərdə tutulan istifadəçilər üçün əlçatmaz etmək istədiyi kiberhücumdur.</a:t>
            </a:r>
          </a:p>
          <a:p>
            <a:r>
              <a:rPr lang="az" dirty="0"/>
              <a:t>Xidmətdən imtina adətən sistemləri həddən artıq yükləmək və bəzi və ya bütün qanuni sorğuların yerinə yetirilməsinə mane olmaq cəhdi ilə hədəflənmiş maşını və ya resursu lazımsız sorğularla doldurmaqla həyata keçirilir.</a:t>
            </a:r>
          </a:p>
        </p:txBody>
      </p:sp>
    </p:spTree>
    <p:extLst>
      <p:ext uri="{BB962C8B-B14F-4D97-AF65-F5344CB8AC3E}">
        <p14:creationId xmlns:p14="http://schemas.microsoft.com/office/powerpoint/2010/main" val="3966279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DD190-A5ED-3641-B445-11CE612179FC}"/>
              </a:ext>
            </a:extLst>
          </p:cNvPr>
          <p:cNvSpPr>
            <a:spLocks noGrp="1"/>
          </p:cNvSpPr>
          <p:nvPr>
            <p:ph type="title"/>
          </p:nvPr>
        </p:nvSpPr>
        <p:spPr>
          <a:xfrm>
            <a:off x="686834" y="1153572"/>
            <a:ext cx="3200400" cy="4461163"/>
          </a:xfrm>
        </p:spPr>
        <p:txBody>
          <a:bodyPr>
            <a:normAutofit/>
          </a:bodyPr>
          <a:lstStyle/>
          <a:p>
            <a:pPr lvl="0"/>
            <a:r>
              <a:rPr lang="az">
                <a:solidFill>
                  <a:srgbClr val="FFFFFF"/>
                </a:solidFill>
              </a:rPr>
              <a:t>Paylanmış Xidmətdən imtina (DDoS)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A6264E5-044A-AD4C-8579-A9B16F1A57D2}"/>
              </a:ext>
            </a:extLst>
          </p:cNvPr>
          <p:cNvSpPr>
            <a:spLocks noGrp="1"/>
          </p:cNvSpPr>
          <p:nvPr>
            <p:ph idx="1"/>
          </p:nvPr>
        </p:nvSpPr>
        <p:spPr>
          <a:xfrm>
            <a:off x="4136066" y="319088"/>
            <a:ext cx="6906491" cy="5585619"/>
          </a:xfrm>
        </p:spPr>
        <p:txBody>
          <a:bodyPr anchor="ctr">
            <a:normAutofit/>
          </a:bodyPr>
          <a:lstStyle/>
          <a:p>
            <a:r>
              <a:rPr lang="az" dirty="0"/>
              <a:t>Paylanmış xidmətdən imtina hücumu (DDoS) hədəfi və ya onun ətrafındakı infrastrukturu İnternet trafikinin daşqınları ilə sıxışdıraraq, hədəflənmiş server, xidmət və ya şəbəkənin normal trafikini pozmağa yönəlmiş zərərli cəhddir.</a:t>
            </a:r>
          </a:p>
          <a:p>
            <a:r>
              <a:rPr lang="az" dirty="0"/>
              <a:t>DDoS hücumları təhlükəsizlik perimetrinizi pozmağa cəhd etmir. Əksinə, DDoS hücumu veb saytınızı və serverlərinizi qanuni istifadəçilər üçün əlçatmaz etmək məqsədi daşıyır.</a:t>
            </a:r>
          </a:p>
        </p:txBody>
      </p:sp>
    </p:spTree>
    <p:extLst>
      <p:ext uri="{BB962C8B-B14F-4D97-AF65-F5344CB8AC3E}">
        <p14:creationId xmlns:p14="http://schemas.microsoft.com/office/powerpoint/2010/main" val="3931967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0171" y="568580"/>
            <a:ext cx="5391785" cy="512445"/>
          </a:xfrm>
          <a:prstGeom prst="rect">
            <a:avLst/>
          </a:prstGeom>
        </p:spPr>
        <p:txBody>
          <a:bodyPr vert="horz" wrap="square" lIns="0" tIns="11430" rIns="0" bIns="0" rtlCol="0" anchor="ctr">
            <a:spAutoFit/>
          </a:bodyPr>
          <a:lstStyle/>
          <a:p>
            <a:pPr marL="12700">
              <a:lnSpc>
                <a:spcPct val="100000"/>
              </a:lnSpc>
              <a:spcBef>
                <a:spcPts val="90"/>
              </a:spcBef>
            </a:pPr>
            <a:r>
              <a:rPr sz="3200" spc="-10" dirty="0">
                <a:solidFill>
                  <a:srgbClr val="C00000"/>
                </a:solidFill>
              </a:rPr>
              <a:t>DoS </a:t>
            </a:r>
            <a:r>
              <a:rPr sz="3200" spc="-5" dirty="0">
                <a:solidFill>
                  <a:srgbClr val="C00000"/>
                </a:solidFill>
              </a:rPr>
              <a:t>və </a:t>
            </a:r>
            <a:r>
              <a:rPr sz="3200" spc="-10" dirty="0">
                <a:solidFill>
                  <a:srgbClr val="C00000"/>
                </a:solidFill>
              </a:rPr>
              <a:t>DDoS </a:t>
            </a:r>
            <a:r>
              <a:rPr sz="3200" spc="-25" dirty="0">
                <a:solidFill>
                  <a:srgbClr val="C00000"/>
                </a:solidFill>
              </a:rPr>
              <a:t>hücumu</a:t>
            </a:r>
            <a:r>
              <a:rPr sz="3200" spc="20" dirty="0">
                <a:solidFill>
                  <a:srgbClr val="C00000"/>
                </a:solidFill>
              </a:rPr>
              <a:t> </a:t>
            </a:r>
            <a:r>
              <a:rPr sz="3200" spc="-25" dirty="0">
                <a:solidFill>
                  <a:srgbClr val="C00000"/>
                </a:solidFill>
              </a:rPr>
              <a:t>növləri</a:t>
            </a:r>
            <a:endParaRPr sz="3200"/>
          </a:p>
        </p:txBody>
      </p:sp>
      <p:grpSp>
        <p:nvGrpSpPr>
          <p:cNvPr id="3" name="object 3"/>
          <p:cNvGrpSpPr/>
          <p:nvPr/>
        </p:nvGrpSpPr>
        <p:grpSpPr>
          <a:xfrm>
            <a:off x="4645025" y="1770761"/>
            <a:ext cx="2244090" cy="923925"/>
            <a:chOff x="3121025" y="1770760"/>
            <a:chExt cx="2244090" cy="923925"/>
          </a:xfrm>
        </p:grpSpPr>
        <p:sp>
          <p:nvSpPr>
            <p:cNvPr id="4" name="object 4"/>
            <p:cNvSpPr/>
            <p:nvPr/>
          </p:nvSpPr>
          <p:spPr>
            <a:xfrm>
              <a:off x="3124200" y="1773935"/>
              <a:ext cx="2237232" cy="9174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124200" y="1773935"/>
              <a:ext cx="2237740" cy="917575"/>
            </a:xfrm>
            <a:custGeom>
              <a:avLst/>
              <a:gdLst/>
              <a:ahLst/>
              <a:cxnLst/>
              <a:rect l="l" t="t" r="r" b="b"/>
              <a:pathLst>
                <a:path w="2237740" h="917575">
                  <a:moveTo>
                    <a:pt x="0" y="458724"/>
                  </a:moveTo>
                  <a:lnTo>
                    <a:pt x="229362" y="0"/>
                  </a:lnTo>
                  <a:lnTo>
                    <a:pt x="2007870" y="0"/>
                  </a:lnTo>
                  <a:lnTo>
                    <a:pt x="2237232" y="458724"/>
                  </a:lnTo>
                  <a:lnTo>
                    <a:pt x="2007870" y="917448"/>
                  </a:lnTo>
                  <a:lnTo>
                    <a:pt x="229362" y="917448"/>
                  </a:lnTo>
                  <a:lnTo>
                    <a:pt x="0" y="458724"/>
                  </a:lnTo>
                  <a:close/>
                </a:path>
              </a:pathLst>
            </a:custGeom>
            <a:ln w="6095">
              <a:solidFill>
                <a:srgbClr val="FFC000"/>
              </a:solidFill>
            </a:ln>
          </p:spPr>
          <p:txBody>
            <a:bodyPr wrap="square" lIns="0" tIns="0" rIns="0" bIns="0" rtlCol="0"/>
            <a:lstStyle/>
            <a:p>
              <a:endParaRPr/>
            </a:p>
          </p:txBody>
        </p:sp>
      </p:grpSp>
      <p:sp>
        <p:nvSpPr>
          <p:cNvPr id="6" name="object 6"/>
          <p:cNvSpPr txBox="1"/>
          <p:nvPr/>
        </p:nvSpPr>
        <p:spPr>
          <a:xfrm>
            <a:off x="5068061" y="1760220"/>
            <a:ext cx="1400810" cy="910590"/>
          </a:xfrm>
          <a:prstGeom prst="rect">
            <a:avLst/>
          </a:prstGeom>
        </p:spPr>
        <p:txBody>
          <a:bodyPr vert="horz" wrap="square" lIns="0" tIns="13970" rIns="0" bIns="0" rtlCol="0">
            <a:spAutoFit/>
          </a:bodyPr>
          <a:lstStyle/>
          <a:p>
            <a:pPr marL="12700" marR="5080" indent="-1905" algn="ctr">
              <a:lnSpc>
                <a:spcPct val="107300"/>
              </a:lnSpc>
              <a:spcBef>
                <a:spcPts val="110"/>
              </a:spcBef>
            </a:pPr>
            <a:r>
              <a:rPr b="1" spc="-5" dirty="0">
                <a:latin typeface="Arial"/>
                <a:cs typeface="Arial"/>
              </a:rPr>
              <a:t>Dos </a:t>
            </a:r>
            <a:r>
              <a:rPr b="1" dirty="0">
                <a:latin typeface="Arial"/>
                <a:cs typeface="Arial"/>
              </a:rPr>
              <a:t>və </a:t>
            </a:r>
            <a:r>
              <a:rPr b="1" spc="-5" dirty="0">
                <a:latin typeface="Arial"/>
                <a:cs typeface="Arial"/>
              </a:rPr>
              <a:t>DDoS</a:t>
            </a:r>
            <a:r>
              <a:rPr b="1" spc="-135" dirty="0">
                <a:latin typeface="Arial"/>
                <a:cs typeface="Arial"/>
              </a:rPr>
              <a:t> </a:t>
            </a:r>
            <a:r>
              <a:rPr b="1" spc="-5" dirty="0">
                <a:latin typeface="Arial"/>
                <a:cs typeface="Arial"/>
              </a:rPr>
              <a:t>Hücum </a:t>
            </a:r>
            <a:r>
              <a:rPr b="1" spc="-50" dirty="0">
                <a:latin typeface="Arial"/>
                <a:cs typeface="Arial"/>
              </a:rPr>
              <a:t>növləri</a:t>
            </a:r>
            <a:endParaRPr>
              <a:latin typeface="Arial"/>
              <a:cs typeface="Arial"/>
            </a:endParaRPr>
          </a:p>
        </p:txBody>
      </p:sp>
      <p:grpSp>
        <p:nvGrpSpPr>
          <p:cNvPr id="7" name="object 7"/>
          <p:cNvGrpSpPr/>
          <p:nvPr/>
        </p:nvGrpSpPr>
        <p:grpSpPr>
          <a:xfrm>
            <a:off x="2301112" y="2667254"/>
            <a:ext cx="6383020" cy="2282190"/>
            <a:chOff x="777112" y="2667254"/>
            <a:chExt cx="6383020" cy="2282190"/>
          </a:xfrm>
        </p:grpSpPr>
        <p:sp>
          <p:nvSpPr>
            <p:cNvPr id="8" name="object 8"/>
            <p:cNvSpPr/>
            <p:nvPr/>
          </p:nvSpPr>
          <p:spPr>
            <a:xfrm>
              <a:off x="1703832" y="2667253"/>
              <a:ext cx="5456555" cy="2282190"/>
            </a:xfrm>
            <a:custGeom>
              <a:avLst/>
              <a:gdLst/>
              <a:ahLst/>
              <a:cxnLst/>
              <a:rect l="l" t="t" r="r" b="b"/>
              <a:pathLst>
                <a:path w="5456555" h="2282190">
                  <a:moveTo>
                    <a:pt x="5025644" y="1843659"/>
                  </a:moveTo>
                  <a:lnTo>
                    <a:pt x="5009934" y="1815338"/>
                  </a:lnTo>
                  <a:lnTo>
                    <a:pt x="4984369" y="1769237"/>
                  </a:lnTo>
                  <a:lnTo>
                    <a:pt x="4968037" y="1793036"/>
                  </a:lnTo>
                  <a:lnTo>
                    <a:pt x="2394839" y="28829"/>
                  </a:lnTo>
                  <a:lnTo>
                    <a:pt x="2388438" y="38036"/>
                  </a:lnTo>
                  <a:lnTo>
                    <a:pt x="2385568" y="32258"/>
                  </a:lnTo>
                  <a:lnTo>
                    <a:pt x="2369312" y="40386"/>
                  </a:lnTo>
                  <a:lnTo>
                    <a:pt x="2371255" y="44297"/>
                  </a:lnTo>
                  <a:lnTo>
                    <a:pt x="2356726" y="49822"/>
                  </a:lnTo>
                  <a:lnTo>
                    <a:pt x="2374773" y="30353"/>
                  </a:lnTo>
                  <a:lnTo>
                    <a:pt x="2361311" y="17907"/>
                  </a:lnTo>
                  <a:lnTo>
                    <a:pt x="2318118" y="64490"/>
                  </a:lnTo>
                  <a:lnTo>
                    <a:pt x="67957" y="919695"/>
                  </a:lnTo>
                  <a:lnTo>
                    <a:pt x="57658" y="892556"/>
                  </a:lnTo>
                  <a:lnTo>
                    <a:pt x="0" y="955294"/>
                  </a:lnTo>
                  <a:lnTo>
                    <a:pt x="84709" y="963803"/>
                  </a:lnTo>
                  <a:lnTo>
                    <a:pt x="76123" y="941197"/>
                  </a:lnTo>
                  <a:lnTo>
                    <a:pt x="74409" y="936713"/>
                  </a:lnTo>
                  <a:lnTo>
                    <a:pt x="2290165" y="94640"/>
                  </a:lnTo>
                  <a:lnTo>
                    <a:pt x="648576" y="1865223"/>
                  </a:lnTo>
                  <a:lnTo>
                    <a:pt x="627380" y="1845564"/>
                  </a:lnTo>
                  <a:lnTo>
                    <a:pt x="603504" y="1927352"/>
                  </a:lnTo>
                  <a:lnTo>
                    <a:pt x="683260" y="1897380"/>
                  </a:lnTo>
                  <a:lnTo>
                    <a:pt x="672020" y="1886966"/>
                  </a:lnTo>
                  <a:lnTo>
                    <a:pt x="662012" y="1877695"/>
                  </a:lnTo>
                  <a:lnTo>
                    <a:pt x="2328773" y="79971"/>
                  </a:lnTo>
                  <a:lnTo>
                    <a:pt x="2345461" y="73634"/>
                  </a:lnTo>
                  <a:lnTo>
                    <a:pt x="1952510" y="2205291"/>
                  </a:lnTo>
                  <a:lnTo>
                    <a:pt x="1924050" y="2200021"/>
                  </a:lnTo>
                  <a:lnTo>
                    <a:pt x="1947672" y="2281936"/>
                  </a:lnTo>
                  <a:lnTo>
                    <a:pt x="1993519" y="2221103"/>
                  </a:lnTo>
                  <a:lnTo>
                    <a:pt x="1998980" y="2213864"/>
                  </a:lnTo>
                  <a:lnTo>
                    <a:pt x="1970417" y="2208593"/>
                  </a:lnTo>
                  <a:lnTo>
                    <a:pt x="2365375" y="66065"/>
                  </a:lnTo>
                  <a:lnTo>
                    <a:pt x="2379459" y="60706"/>
                  </a:lnTo>
                  <a:lnTo>
                    <a:pt x="3443376" y="2190419"/>
                  </a:lnTo>
                  <a:lnTo>
                    <a:pt x="3417570" y="2203323"/>
                  </a:lnTo>
                  <a:lnTo>
                    <a:pt x="3485642" y="2254504"/>
                  </a:lnTo>
                  <a:lnTo>
                    <a:pt x="3485642" y="2201799"/>
                  </a:lnTo>
                  <a:lnTo>
                    <a:pt x="3485642" y="2169287"/>
                  </a:lnTo>
                  <a:lnTo>
                    <a:pt x="3459784" y="2182215"/>
                  </a:lnTo>
                  <a:lnTo>
                    <a:pt x="2394940" y="51041"/>
                  </a:lnTo>
                  <a:lnTo>
                    <a:pt x="4957648" y="1808175"/>
                  </a:lnTo>
                  <a:lnTo>
                    <a:pt x="4941316" y="1831975"/>
                  </a:lnTo>
                  <a:lnTo>
                    <a:pt x="5025644" y="1843659"/>
                  </a:lnTo>
                  <a:close/>
                </a:path>
                <a:path w="5456555" h="2282190">
                  <a:moveTo>
                    <a:pt x="5456174" y="844169"/>
                  </a:moveTo>
                  <a:lnTo>
                    <a:pt x="5447500" y="836422"/>
                  </a:lnTo>
                  <a:lnTo>
                    <a:pt x="5392674" y="787400"/>
                  </a:lnTo>
                  <a:lnTo>
                    <a:pt x="5385079" y="815454"/>
                  </a:lnTo>
                  <a:lnTo>
                    <a:pt x="2370709" y="0"/>
                  </a:lnTo>
                  <a:lnTo>
                    <a:pt x="2365883" y="17653"/>
                  </a:lnTo>
                  <a:lnTo>
                    <a:pt x="5380291" y="833120"/>
                  </a:lnTo>
                  <a:lnTo>
                    <a:pt x="5372735" y="861060"/>
                  </a:lnTo>
                  <a:lnTo>
                    <a:pt x="5456174" y="844169"/>
                  </a:lnTo>
                  <a:close/>
                </a:path>
              </a:pathLst>
            </a:custGeom>
            <a:solidFill>
              <a:srgbClr val="EC7C30"/>
            </a:solidFill>
          </p:spPr>
          <p:txBody>
            <a:bodyPr wrap="square" lIns="0" tIns="0" rIns="0" bIns="0" rtlCol="0"/>
            <a:lstStyle/>
            <a:p>
              <a:endParaRPr/>
            </a:p>
          </p:txBody>
        </p:sp>
        <p:sp>
          <p:nvSpPr>
            <p:cNvPr id="9" name="object 9"/>
            <p:cNvSpPr/>
            <p:nvPr/>
          </p:nvSpPr>
          <p:spPr>
            <a:xfrm>
              <a:off x="780287" y="3621024"/>
              <a:ext cx="1374648" cy="70103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80287" y="3621024"/>
              <a:ext cx="1374775" cy="701040"/>
            </a:xfrm>
            <a:custGeom>
              <a:avLst/>
              <a:gdLst/>
              <a:ahLst/>
              <a:cxnLst/>
              <a:rect l="l" t="t" r="r" b="b"/>
              <a:pathLst>
                <a:path w="1374775" h="701039">
                  <a:moveTo>
                    <a:pt x="1257808" y="701039"/>
                  </a:moveTo>
                  <a:lnTo>
                    <a:pt x="1281176" y="607568"/>
                  </a:lnTo>
                  <a:lnTo>
                    <a:pt x="1374648" y="584200"/>
                  </a:lnTo>
                  <a:lnTo>
                    <a:pt x="1257808" y="701039"/>
                  </a:lnTo>
                  <a:lnTo>
                    <a:pt x="0" y="701039"/>
                  </a:lnTo>
                  <a:lnTo>
                    <a:pt x="0" y="0"/>
                  </a:lnTo>
                  <a:lnTo>
                    <a:pt x="1374648" y="0"/>
                  </a:lnTo>
                  <a:lnTo>
                    <a:pt x="1374648" y="584200"/>
                  </a:lnTo>
                </a:path>
              </a:pathLst>
            </a:custGeom>
            <a:ln w="6096">
              <a:solidFill>
                <a:srgbClr val="FFC000"/>
              </a:solidFill>
            </a:ln>
          </p:spPr>
          <p:txBody>
            <a:bodyPr wrap="square" lIns="0" tIns="0" rIns="0" bIns="0" rtlCol="0"/>
            <a:lstStyle/>
            <a:p>
              <a:endParaRPr/>
            </a:p>
          </p:txBody>
        </p:sp>
      </p:grpSp>
      <p:sp>
        <p:nvSpPr>
          <p:cNvPr id="11" name="object 11"/>
          <p:cNvSpPr txBox="1"/>
          <p:nvPr/>
        </p:nvSpPr>
        <p:spPr>
          <a:xfrm>
            <a:off x="2461972" y="3588112"/>
            <a:ext cx="1057275" cy="617855"/>
          </a:xfrm>
          <a:prstGeom prst="rect">
            <a:avLst/>
          </a:prstGeom>
        </p:spPr>
        <p:txBody>
          <a:bodyPr vert="horz" wrap="square" lIns="0" tIns="34290" rIns="0" bIns="0" rtlCol="0">
            <a:spAutoFit/>
          </a:bodyPr>
          <a:lstStyle/>
          <a:p>
            <a:pPr algn="ctr">
              <a:spcBef>
                <a:spcPts val="270"/>
              </a:spcBef>
            </a:pPr>
            <a:r>
              <a:rPr spc="-10" dirty="0">
                <a:latin typeface="Arial"/>
                <a:cs typeface="Arial"/>
              </a:rPr>
              <a:t>SYN</a:t>
            </a:r>
            <a:r>
              <a:rPr spc="-55" dirty="0">
                <a:latin typeface="Arial"/>
                <a:cs typeface="Arial"/>
              </a:rPr>
              <a:t> </a:t>
            </a:r>
            <a:r>
              <a:rPr dirty="0">
                <a:latin typeface="Arial"/>
                <a:cs typeface="Arial"/>
              </a:rPr>
              <a:t>sel</a:t>
            </a:r>
            <a:endParaRPr>
              <a:latin typeface="Arial"/>
              <a:cs typeface="Arial"/>
            </a:endParaRPr>
          </a:p>
          <a:p>
            <a:pPr marL="2540" algn="ctr">
              <a:spcBef>
                <a:spcPts val="175"/>
              </a:spcBef>
            </a:pPr>
            <a:r>
              <a:rPr dirty="0">
                <a:latin typeface="Arial"/>
                <a:cs typeface="Arial"/>
              </a:rPr>
              <a:t>Hücum</a:t>
            </a:r>
            <a:endParaRPr>
              <a:latin typeface="Arial"/>
              <a:cs typeface="Arial"/>
            </a:endParaRPr>
          </a:p>
        </p:txBody>
      </p:sp>
      <p:grpSp>
        <p:nvGrpSpPr>
          <p:cNvPr id="12" name="object 12"/>
          <p:cNvGrpSpPr/>
          <p:nvPr/>
        </p:nvGrpSpPr>
        <p:grpSpPr>
          <a:xfrm>
            <a:off x="3105785" y="4577969"/>
            <a:ext cx="1384300" cy="704850"/>
            <a:chOff x="1581785" y="4577969"/>
            <a:chExt cx="1384300" cy="704850"/>
          </a:xfrm>
        </p:grpSpPr>
        <p:sp>
          <p:nvSpPr>
            <p:cNvPr id="13" name="object 13"/>
            <p:cNvSpPr/>
            <p:nvPr/>
          </p:nvSpPr>
          <p:spPr>
            <a:xfrm>
              <a:off x="1584960" y="4581144"/>
              <a:ext cx="1377696" cy="697992"/>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1584960" y="4581144"/>
              <a:ext cx="1377950" cy="698500"/>
            </a:xfrm>
            <a:custGeom>
              <a:avLst/>
              <a:gdLst/>
              <a:ahLst/>
              <a:cxnLst/>
              <a:rect l="l" t="t" r="r" b="b"/>
              <a:pathLst>
                <a:path w="1377950" h="698500">
                  <a:moveTo>
                    <a:pt x="1261364" y="697991"/>
                  </a:moveTo>
                  <a:lnTo>
                    <a:pt x="1284605" y="604900"/>
                  </a:lnTo>
                  <a:lnTo>
                    <a:pt x="1377696" y="581659"/>
                  </a:lnTo>
                  <a:lnTo>
                    <a:pt x="1261364" y="697991"/>
                  </a:lnTo>
                  <a:lnTo>
                    <a:pt x="0" y="697991"/>
                  </a:lnTo>
                  <a:lnTo>
                    <a:pt x="0" y="0"/>
                  </a:lnTo>
                  <a:lnTo>
                    <a:pt x="1377696" y="0"/>
                  </a:lnTo>
                  <a:lnTo>
                    <a:pt x="1377696" y="581659"/>
                  </a:lnTo>
                </a:path>
              </a:pathLst>
            </a:custGeom>
            <a:ln w="6095">
              <a:solidFill>
                <a:srgbClr val="FFC000"/>
              </a:solidFill>
            </a:ln>
          </p:spPr>
          <p:txBody>
            <a:bodyPr wrap="square" lIns="0" tIns="0" rIns="0" bIns="0" rtlCol="0"/>
            <a:lstStyle/>
            <a:p>
              <a:endParaRPr/>
            </a:p>
          </p:txBody>
        </p:sp>
      </p:grpSp>
      <p:sp>
        <p:nvSpPr>
          <p:cNvPr id="15" name="object 15"/>
          <p:cNvSpPr txBox="1"/>
          <p:nvPr/>
        </p:nvSpPr>
        <p:spPr>
          <a:xfrm>
            <a:off x="3199003" y="4547217"/>
            <a:ext cx="1195705" cy="617855"/>
          </a:xfrm>
          <a:prstGeom prst="rect">
            <a:avLst/>
          </a:prstGeom>
        </p:spPr>
        <p:txBody>
          <a:bodyPr vert="horz" wrap="square" lIns="0" tIns="34290" rIns="0" bIns="0" rtlCol="0">
            <a:spAutoFit/>
          </a:bodyPr>
          <a:lstStyle/>
          <a:p>
            <a:pPr marL="109855">
              <a:spcBef>
                <a:spcPts val="270"/>
              </a:spcBef>
            </a:pPr>
            <a:r>
              <a:rPr spc="-10" dirty="0">
                <a:latin typeface="Arial"/>
                <a:cs typeface="Arial"/>
              </a:rPr>
              <a:t>TCP</a:t>
            </a:r>
            <a:r>
              <a:rPr spc="-65" dirty="0">
                <a:latin typeface="Arial"/>
                <a:cs typeface="Arial"/>
              </a:rPr>
              <a:t> </a:t>
            </a:r>
            <a:r>
              <a:rPr spc="-10" dirty="0">
                <a:latin typeface="Arial"/>
                <a:cs typeface="Arial"/>
              </a:rPr>
              <a:t>SYN</a:t>
            </a:r>
            <a:endParaRPr>
              <a:latin typeface="Arial"/>
              <a:cs typeface="Arial"/>
            </a:endParaRPr>
          </a:p>
          <a:p>
            <a:pPr marL="12700">
              <a:spcBef>
                <a:spcPts val="170"/>
              </a:spcBef>
            </a:pPr>
            <a:r>
              <a:rPr dirty="0">
                <a:latin typeface="Arial"/>
                <a:cs typeface="Arial"/>
              </a:rPr>
              <a:t>sel</a:t>
            </a:r>
            <a:r>
              <a:rPr spc="-90" dirty="0">
                <a:latin typeface="Arial"/>
                <a:cs typeface="Arial"/>
              </a:rPr>
              <a:t> </a:t>
            </a:r>
            <a:r>
              <a:rPr dirty="0">
                <a:latin typeface="Arial"/>
                <a:cs typeface="Arial"/>
              </a:rPr>
              <a:t>hücum</a:t>
            </a:r>
            <a:endParaRPr>
              <a:latin typeface="Arial"/>
              <a:cs typeface="Arial"/>
            </a:endParaRPr>
          </a:p>
        </p:txBody>
      </p:sp>
      <p:grpSp>
        <p:nvGrpSpPr>
          <p:cNvPr id="16" name="object 16"/>
          <p:cNvGrpSpPr/>
          <p:nvPr/>
        </p:nvGrpSpPr>
        <p:grpSpPr>
          <a:xfrm>
            <a:off x="4623689" y="4907153"/>
            <a:ext cx="1384300" cy="704850"/>
            <a:chOff x="3099689" y="4907153"/>
            <a:chExt cx="1384300" cy="704850"/>
          </a:xfrm>
        </p:grpSpPr>
        <p:sp>
          <p:nvSpPr>
            <p:cNvPr id="17" name="object 17"/>
            <p:cNvSpPr/>
            <p:nvPr/>
          </p:nvSpPr>
          <p:spPr>
            <a:xfrm>
              <a:off x="3102864" y="4910328"/>
              <a:ext cx="1377696" cy="697992"/>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3102864" y="4910328"/>
              <a:ext cx="1377950" cy="698500"/>
            </a:xfrm>
            <a:custGeom>
              <a:avLst/>
              <a:gdLst/>
              <a:ahLst/>
              <a:cxnLst/>
              <a:rect l="l" t="t" r="r" b="b"/>
              <a:pathLst>
                <a:path w="1377950" h="698500">
                  <a:moveTo>
                    <a:pt x="1261364" y="697992"/>
                  </a:moveTo>
                  <a:lnTo>
                    <a:pt x="1284605" y="604901"/>
                  </a:lnTo>
                  <a:lnTo>
                    <a:pt x="1377696" y="581660"/>
                  </a:lnTo>
                  <a:lnTo>
                    <a:pt x="1261364" y="697992"/>
                  </a:lnTo>
                  <a:lnTo>
                    <a:pt x="0" y="697992"/>
                  </a:lnTo>
                  <a:lnTo>
                    <a:pt x="0" y="0"/>
                  </a:lnTo>
                  <a:lnTo>
                    <a:pt x="1377696" y="0"/>
                  </a:lnTo>
                  <a:lnTo>
                    <a:pt x="1377696" y="581660"/>
                  </a:lnTo>
                </a:path>
              </a:pathLst>
            </a:custGeom>
            <a:ln w="6096">
              <a:solidFill>
                <a:srgbClr val="FFC000"/>
              </a:solidFill>
            </a:ln>
          </p:spPr>
          <p:txBody>
            <a:bodyPr wrap="square" lIns="0" tIns="0" rIns="0" bIns="0" rtlCol="0"/>
            <a:lstStyle/>
            <a:p>
              <a:endParaRPr/>
            </a:p>
          </p:txBody>
        </p:sp>
      </p:grpSp>
      <p:sp>
        <p:nvSpPr>
          <p:cNvPr id="19" name="object 19"/>
          <p:cNvSpPr txBox="1"/>
          <p:nvPr/>
        </p:nvSpPr>
        <p:spPr>
          <a:xfrm>
            <a:off x="4801871" y="4876879"/>
            <a:ext cx="1029969" cy="616585"/>
          </a:xfrm>
          <a:prstGeom prst="rect">
            <a:avLst/>
          </a:prstGeom>
        </p:spPr>
        <p:txBody>
          <a:bodyPr vert="horz" wrap="square" lIns="0" tIns="33655" rIns="0" bIns="0" rtlCol="0">
            <a:spAutoFit/>
          </a:bodyPr>
          <a:lstStyle/>
          <a:p>
            <a:pPr algn="ctr">
              <a:spcBef>
                <a:spcPts val="265"/>
              </a:spcBef>
            </a:pPr>
            <a:r>
              <a:rPr spc="-55" dirty="0">
                <a:latin typeface="Arial"/>
                <a:cs typeface="Arial"/>
              </a:rPr>
              <a:t>Göz yaşı</a:t>
            </a:r>
            <a:r>
              <a:rPr spc="-70" dirty="0">
                <a:latin typeface="Arial"/>
                <a:cs typeface="Arial"/>
              </a:rPr>
              <a:t> </a:t>
            </a:r>
            <a:r>
              <a:rPr dirty="0">
                <a:latin typeface="Arial"/>
                <a:cs typeface="Arial"/>
              </a:rPr>
              <a:t>Düşmək</a:t>
            </a:r>
            <a:endParaRPr>
              <a:latin typeface="Arial"/>
              <a:cs typeface="Arial"/>
            </a:endParaRPr>
          </a:p>
          <a:p>
            <a:pPr algn="ctr">
              <a:spcBef>
                <a:spcPts val="165"/>
              </a:spcBef>
            </a:pPr>
            <a:r>
              <a:rPr dirty="0">
                <a:latin typeface="Arial"/>
                <a:cs typeface="Arial"/>
              </a:rPr>
              <a:t>hücum</a:t>
            </a:r>
            <a:endParaRPr>
              <a:latin typeface="Arial"/>
              <a:cs typeface="Arial"/>
            </a:endParaRPr>
          </a:p>
        </p:txBody>
      </p:sp>
      <p:grpSp>
        <p:nvGrpSpPr>
          <p:cNvPr id="20" name="object 20"/>
          <p:cNvGrpSpPr/>
          <p:nvPr/>
        </p:nvGrpSpPr>
        <p:grpSpPr>
          <a:xfrm>
            <a:off x="6239129" y="4891913"/>
            <a:ext cx="1381125" cy="704850"/>
            <a:chOff x="4715128" y="4891913"/>
            <a:chExt cx="1381125" cy="704850"/>
          </a:xfrm>
        </p:grpSpPr>
        <p:sp>
          <p:nvSpPr>
            <p:cNvPr id="21" name="object 21"/>
            <p:cNvSpPr/>
            <p:nvPr/>
          </p:nvSpPr>
          <p:spPr>
            <a:xfrm>
              <a:off x="4718303" y="4895088"/>
              <a:ext cx="1374648" cy="697992"/>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4718303" y="4895088"/>
              <a:ext cx="1374775" cy="698500"/>
            </a:xfrm>
            <a:custGeom>
              <a:avLst/>
              <a:gdLst/>
              <a:ahLst/>
              <a:cxnLst/>
              <a:rect l="l" t="t" r="r" b="b"/>
              <a:pathLst>
                <a:path w="1374775" h="698500">
                  <a:moveTo>
                    <a:pt x="1258316" y="697992"/>
                  </a:moveTo>
                  <a:lnTo>
                    <a:pt x="1281557" y="604901"/>
                  </a:lnTo>
                  <a:lnTo>
                    <a:pt x="1374648" y="581660"/>
                  </a:lnTo>
                  <a:lnTo>
                    <a:pt x="1258316" y="697992"/>
                  </a:lnTo>
                  <a:lnTo>
                    <a:pt x="0" y="697992"/>
                  </a:lnTo>
                  <a:lnTo>
                    <a:pt x="0" y="0"/>
                  </a:lnTo>
                  <a:lnTo>
                    <a:pt x="1374648" y="0"/>
                  </a:lnTo>
                  <a:lnTo>
                    <a:pt x="1374648" y="581660"/>
                  </a:lnTo>
                </a:path>
              </a:pathLst>
            </a:custGeom>
            <a:ln w="6096">
              <a:solidFill>
                <a:srgbClr val="FFC000"/>
              </a:solidFill>
            </a:ln>
          </p:spPr>
          <p:txBody>
            <a:bodyPr wrap="square" lIns="0" tIns="0" rIns="0" bIns="0" rtlCol="0"/>
            <a:lstStyle/>
            <a:p>
              <a:endParaRPr/>
            </a:p>
          </p:txBody>
        </p:sp>
      </p:grpSp>
      <p:sp>
        <p:nvSpPr>
          <p:cNvPr id="23" name="object 23"/>
          <p:cNvSpPr txBox="1"/>
          <p:nvPr/>
        </p:nvSpPr>
        <p:spPr>
          <a:xfrm>
            <a:off x="6611492" y="4863163"/>
            <a:ext cx="638810" cy="616585"/>
          </a:xfrm>
          <a:prstGeom prst="rect">
            <a:avLst/>
          </a:prstGeom>
        </p:spPr>
        <p:txBody>
          <a:bodyPr vert="horz" wrap="square" lIns="0" tIns="33655" rIns="0" bIns="0" rtlCol="0">
            <a:spAutoFit/>
          </a:bodyPr>
          <a:lstStyle/>
          <a:p>
            <a:pPr marL="12700">
              <a:spcBef>
                <a:spcPts val="265"/>
              </a:spcBef>
            </a:pPr>
            <a:r>
              <a:rPr dirty="0">
                <a:latin typeface="Arial"/>
                <a:cs typeface="Arial"/>
              </a:rPr>
              <a:t>S </a:t>
            </a:r>
            <a:r>
              <a:rPr spc="10" dirty="0">
                <a:latin typeface="Arial"/>
                <a:cs typeface="Arial"/>
              </a:rPr>
              <a:t>m </a:t>
            </a:r>
            <a:r>
              <a:rPr dirty="0">
                <a:latin typeface="Arial"/>
                <a:cs typeface="Arial"/>
              </a:rPr>
              <a:t>urf</a:t>
            </a:r>
            <a:endParaRPr>
              <a:latin typeface="Arial"/>
              <a:cs typeface="Arial"/>
            </a:endParaRPr>
          </a:p>
          <a:p>
            <a:pPr marL="12700">
              <a:spcBef>
                <a:spcPts val="165"/>
              </a:spcBef>
            </a:pPr>
            <a:r>
              <a:rPr dirty="0">
                <a:latin typeface="Arial"/>
                <a:cs typeface="Arial"/>
              </a:rPr>
              <a:t>atta </a:t>
            </a:r>
            <a:r>
              <a:rPr spc="5" dirty="0">
                <a:latin typeface="Arial"/>
                <a:cs typeface="Arial"/>
              </a:rPr>
              <a:t>c </a:t>
            </a:r>
            <a:r>
              <a:rPr dirty="0">
                <a:latin typeface="Arial"/>
                <a:cs typeface="Arial"/>
              </a:rPr>
              <a:t>k</a:t>
            </a:r>
            <a:endParaRPr>
              <a:latin typeface="Arial"/>
              <a:cs typeface="Arial"/>
            </a:endParaRPr>
          </a:p>
        </p:txBody>
      </p:sp>
      <p:grpSp>
        <p:nvGrpSpPr>
          <p:cNvPr id="24" name="object 24"/>
          <p:cNvGrpSpPr/>
          <p:nvPr/>
        </p:nvGrpSpPr>
        <p:grpSpPr>
          <a:xfrm>
            <a:off x="7885049" y="4480433"/>
            <a:ext cx="1539875" cy="707390"/>
            <a:chOff x="6361048" y="4480433"/>
            <a:chExt cx="1539875" cy="707390"/>
          </a:xfrm>
        </p:grpSpPr>
        <p:sp>
          <p:nvSpPr>
            <p:cNvPr id="25" name="object 25"/>
            <p:cNvSpPr/>
            <p:nvPr/>
          </p:nvSpPr>
          <p:spPr>
            <a:xfrm>
              <a:off x="6364223" y="4483608"/>
              <a:ext cx="1533144" cy="701040"/>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6364223" y="4483608"/>
              <a:ext cx="1533525" cy="701040"/>
            </a:xfrm>
            <a:custGeom>
              <a:avLst/>
              <a:gdLst/>
              <a:ahLst/>
              <a:cxnLst/>
              <a:rect l="l" t="t" r="r" b="b"/>
              <a:pathLst>
                <a:path w="1533525" h="701039">
                  <a:moveTo>
                    <a:pt x="1416303" y="701040"/>
                  </a:moveTo>
                  <a:lnTo>
                    <a:pt x="1439672" y="607568"/>
                  </a:lnTo>
                  <a:lnTo>
                    <a:pt x="1533144" y="584200"/>
                  </a:lnTo>
                  <a:lnTo>
                    <a:pt x="1416303" y="701040"/>
                  </a:lnTo>
                  <a:lnTo>
                    <a:pt x="0" y="701040"/>
                  </a:lnTo>
                  <a:lnTo>
                    <a:pt x="0" y="0"/>
                  </a:lnTo>
                  <a:lnTo>
                    <a:pt x="1533144" y="0"/>
                  </a:lnTo>
                  <a:lnTo>
                    <a:pt x="1533144" y="584200"/>
                  </a:lnTo>
                </a:path>
              </a:pathLst>
            </a:custGeom>
            <a:ln w="6096">
              <a:solidFill>
                <a:srgbClr val="FFC000"/>
              </a:solidFill>
            </a:ln>
          </p:spPr>
          <p:txBody>
            <a:bodyPr wrap="square" lIns="0" tIns="0" rIns="0" bIns="0" rtlCol="0"/>
            <a:lstStyle/>
            <a:p>
              <a:endParaRPr/>
            </a:p>
          </p:txBody>
        </p:sp>
      </p:grpSp>
      <p:sp>
        <p:nvSpPr>
          <p:cNvPr id="27" name="object 27"/>
          <p:cNvSpPr txBox="1"/>
          <p:nvPr/>
        </p:nvSpPr>
        <p:spPr>
          <a:xfrm>
            <a:off x="7968741" y="4451985"/>
            <a:ext cx="1372870" cy="589007"/>
          </a:xfrm>
          <a:prstGeom prst="rect">
            <a:avLst/>
          </a:prstGeom>
        </p:spPr>
        <p:txBody>
          <a:bodyPr vert="horz" wrap="square" lIns="0" tIns="12700" rIns="0" bIns="0" rtlCol="0">
            <a:spAutoFit/>
          </a:bodyPr>
          <a:lstStyle/>
          <a:p>
            <a:pPr marL="378460" marR="5080" indent="-366395">
              <a:lnSpc>
                <a:spcPct val="107800"/>
              </a:lnSpc>
              <a:spcBef>
                <a:spcPts val="100"/>
              </a:spcBef>
            </a:pPr>
            <a:r>
              <a:rPr dirty="0">
                <a:latin typeface="Arial"/>
                <a:cs typeface="Arial"/>
              </a:rPr>
              <a:t>Ping of</a:t>
            </a:r>
            <a:r>
              <a:rPr spc="-105" dirty="0">
                <a:latin typeface="Arial"/>
                <a:cs typeface="Arial"/>
              </a:rPr>
              <a:t> </a:t>
            </a:r>
            <a:r>
              <a:rPr dirty="0">
                <a:latin typeface="Arial"/>
                <a:cs typeface="Arial"/>
              </a:rPr>
              <a:t>ölüm hücumu</a:t>
            </a:r>
            <a:endParaRPr>
              <a:latin typeface="Arial"/>
              <a:cs typeface="Arial"/>
            </a:endParaRPr>
          </a:p>
        </p:txBody>
      </p:sp>
      <p:grpSp>
        <p:nvGrpSpPr>
          <p:cNvPr id="28" name="object 28"/>
          <p:cNvGrpSpPr/>
          <p:nvPr/>
        </p:nvGrpSpPr>
        <p:grpSpPr>
          <a:xfrm>
            <a:off x="8323960" y="3511169"/>
            <a:ext cx="1384300" cy="704850"/>
            <a:chOff x="6799960" y="3511169"/>
            <a:chExt cx="1384300" cy="704850"/>
          </a:xfrm>
        </p:grpSpPr>
        <p:sp>
          <p:nvSpPr>
            <p:cNvPr id="29" name="object 29"/>
            <p:cNvSpPr/>
            <p:nvPr/>
          </p:nvSpPr>
          <p:spPr>
            <a:xfrm>
              <a:off x="6803135" y="3514344"/>
              <a:ext cx="1377696" cy="697991"/>
            </a:xfrm>
            <a:prstGeom prst="rect">
              <a:avLst/>
            </a:prstGeom>
            <a:blipFill>
              <a:blip r:embed="rId8" cstate="print"/>
              <a:stretch>
                <a:fillRect/>
              </a:stretch>
            </a:blipFill>
          </p:spPr>
          <p:txBody>
            <a:bodyPr wrap="square" lIns="0" tIns="0" rIns="0" bIns="0" rtlCol="0"/>
            <a:lstStyle/>
            <a:p>
              <a:endParaRPr/>
            </a:p>
          </p:txBody>
        </p:sp>
        <p:sp>
          <p:nvSpPr>
            <p:cNvPr id="30" name="object 30"/>
            <p:cNvSpPr/>
            <p:nvPr/>
          </p:nvSpPr>
          <p:spPr>
            <a:xfrm>
              <a:off x="6803135" y="3514344"/>
              <a:ext cx="1377950" cy="698500"/>
            </a:xfrm>
            <a:custGeom>
              <a:avLst/>
              <a:gdLst/>
              <a:ahLst/>
              <a:cxnLst/>
              <a:rect l="l" t="t" r="r" b="b"/>
              <a:pathLst>
                <a:path w="1377950" h="698500">
                  <a:moveTo>
                    <a:pt x="1261364" y="697991"/>
                  </a:moveTo>
                  <a:lnTo>
                    <a:pt x="1284605" y="604900"/>
                  </a:lnTo>
                  <a:lnTo>
                    <a:pt x="1377696" y="581659"/>
                  </a:lnTo>
                  <a:lnTo>
                    <a:pt x="1261364" y="697991"/>
                  </a:lnTo>
                  <a:lnTo>
                    <a:pt x="0" y="697991"/>
                  </a:lnTo>
                  <a:lnTo>
                    <a:pt x="0" y="0"/>
                  </a:lnTo>
                  <a:lnTo>
                    <a:pt x="1377696" y="0"/>
                  </a:lnTo>
                  <a:lnTo>
                    <a:pt x="1377696" y="581659"/>
                  </a:lnTo>
                </a:path>
              </a:pathLst>
            </a:custGeom>
            <a:ln w="6095">
              <a:solidFill>
                <a:srgbClr val="FFC000"/>
              </a:solidFill>
            </a:ln>
          </p:spPr>
          <p:txBody>
            <a:bodyPr wrap="square" lIns="0" tIns="0" rIns="0" bIns="0" rtlCol="0"/>
            <a:lstStyle/>
            <a:p>
              <a:endParaRPr/>
            </a:p>
          </p:txBody>
        </p:sp>
      </p:grpSp>
      <p:sp>
        <p:nvSpPr>
          <p:cNvPr id="31" name="object 31"/>
          <p:cNvSpPr txBox="1"/>
          <p:nvPr/>
        </p:nvSpPr>
        <p:spPr>
          <a:xfrm>
            <a:off x="8617078" y="3647009"/>
            <a:ext cx="803275" cy="300355"/>
          </a:xfrm>
          <a:prstGeom prst="rect">
            <a:avLst/>
          </a:prstGeom>
        </p:spPr>
        <p:txBody>
          <a:bodyPr vert="horz" wrap="square" lIns="0" tIns="12700" rIns="0" bIns="0" rtlCol="0">
            <a:spAutoFit/>
          </a:bodyPr>
          <a:lstStyle/>
          <a:p>
            <a:pPr marL="12700">
              <a:spcBef>
                <a:spcPts val="100"/>
              </a:spcBef>
            </a:pPr>
            <a:r>
              <a:rPr dirty="0">
                <a:latin typeface="Arial"/>
                <a:cs typeface="Arial"/>
              </a:rPr>
              <a:t>Bo </a:t>
            </a:r>
            <a:r>
              <a:rPr spc="5" dirty="0">
                <a:latin typeface="Arial"/>
                <a:cs typeface="Arial"/>
              </a:rPr>
              <a:t>t </a:t>
            </a:r>
            <a:r>
              <a:rPr dirty="0">
                <a:latin typeface="Arial"/>
                <a:cs typeface="Arial"/>
              </a:rPr>
              <a:t>şəbəkələri</a:t>
            </a:r>
            <a:endParaRPr>
              <a:latin typeface="Arial"/>
              <a:cs typeface="Arial"/>
            </a:endParaRPr>
          </a:p>
        </p:txBody>
      </p:sp>
      <p:grpSp>
        <p:nvGrpSpPr>
          <p:cNvPr id="32" name="object 32"/>
          <p:cNvGrpSpPr/>
          <p:nvPr/>
        </p:nvGrpSpPr>
        <p:grpSpPr>
          <a:xfrm>
            <a:off x="2118360" y="1597152"/>
            <a:ext cx="7800975" cy="4319905"/>
            <a:chOff x="594359" y="1597151"/>
            <a:chExt cx="7800975" cy="4319905"/>
          </a:xfrm>
        </p:grpSpPr>
        <p:sp>
          <p:nvSpPr>
            <p:cNvPr id="33" name="object 33"/>
            <p:cNvSpPr/>
            <p:nvPr/>
          </p:nvSpPr>
          <p:spPr>
            <a:xfrm>
              <a:off x="594359" y="1597151"/>
              <a:ext cx="7800593" cy="4319778"/>
            </a:xfrm>
            <a:prstGeom prst="rect">
              <a:avLst/>
            </a:prstGeom>
            <a:blipFill>
              <a:blip r:embed="rId9" cstate="print"/>
              <a:stretch>
                <a:fillRect/>
              </a:stretch>
            </a:blipFill>
          </p:spPr>
          <p:txBody>
            <a:bodyPr wrap="square" lIns="0" tIns="0" rIns="0" bIns="0" rtlCol="0"/>
            <a:lstStyle/>
            <a:p>
              <a:endParaRPr/>
            </a:p>
          </p:txBody>
        </p:sp>
        <p:sp>
          <p:nvSpPr>
            <p:cNvPr id="34" name="object 34"/>
            <p:cNvSpPr/>
            <p:nvPr/>
          </p:nvSpPr>
          <p:spPr>
            <a:xfrm>
              <a:off x="627887" y="1630680"/>
              <a:ext cx="7680959" cy="4200525"/>
            </a:xfrm>
            <a:custGeom>
              <a:avLst/>
              <a:gdLst/>
              <a:ahLst/>
              <a:cxnLst/>
              <a:rect l="l" t="t" r="r" b="b"/>
              <a:pathLst>
                <a:path w="7680959" h="4200525">
                  <a:moveTo>
                    <a:pt x="0" y="4200144"/>
                  </a:moveTo>
                  <a:lnTo>
                    <a:pt x="7680959" y="4200144"/>
                  </a:lnTo>
                  <a:lnTo>
                    <a:pt x="7680959" y="0"/>
                  </a:lnTo>
                  <a:lnTo>
                    <a:pt x="0" y="0"/>
                  </a:lnTo>
                  <a:lnTo>
                    <a:pt x="0" y="4200144"/>
                  </a:lnTo>
                  <a:close/>
                </a:path>
              </a:pathLst>
            </a:custGeom>
            <a:ln w="12192">
              <a:solidFill>
                <a:srgbClr val="000000"/>
              </a:solidFill>
            </a:ln>
          </p:spPr>
          <p:txBody>
            <a:bodyPr wrap="square" lIns="0" tIns="0" rIns="0" bIns="0" rtlCol="0"/>
            <a:lstStyle/>
            <a:p>
              <a:endParaRPr/>
            </a:p>
          </p:txBody>
        </p:sp>
      </p:grpSp>
      <p:sp>
        <p:nvSpPr>
          <p:cNvPr id="35" name="object 35"/>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39</a:t>
            </a:fld>
            <a:endParaRP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z" dirty="0"/>
              <a:t>Passiv hücumlar</a:t>
            </a:r>
          </a:p>
        </p:txBody>
      </p:sp>
      <p:sp>
        <p:nvSpPr>
          <p:cNvPr id="5" name="Content Placeholder 4"/>
          <p:cNvSpPr>
            <a:spLocks noGrp="1"/>
          </p:cNvSpPr>
          <p:nvPr>
            <p:ph idx="1"/>
          </p:nvPr>
        </p:nvSpPr>
        <p:spPr/>
        <p:txBody>
          <a:bodyPr/>
          <a:lstStyle/>
          <a:p>
            <a:pPr algn="just"/>
            <a:r>
              <a:rPr lang="az" dirty="0"/>
              <a:t>Passiv hücum, sistemin monitorinq edildiyi və bəzən açıq portlar və zəifliklər üçün skan edildiyi şəbəkə hücumudur. Məqsəd yalnız hədəf haqqında məlumat əldə etməkdir və hədəf haqqında heç bir məlumat dəyişdirilmir.</a:t>
            </a:r>
          </a:p>
          <a:p>
            <a:pPr algn="just"/>
            <a:r>
              <a:rPr lang="az" dirty="0"/>
              <a:t>Passiv kəşfiyyatda təcavüzkar sessiyanın tutulması kimi üsullarla qarşılıqlı əlaqə olmadan sistemləri zəifliklərə görə izləyir. Aktiv kəşfiyyatda təcavüzkar port skanları kimi üsullarla hədəf sistemlə əlaqə saxlayır.</a:t>
            </a:r>
          </a:p>
        </p:txBody>
      </p:sp>
    </p:spTree>
    <p:extLst>
      <p:ext uri="{BB962C8B-B14F-4D97-AF65-F5344CB8AC3E}">
        <p14:creationId xmlns:p14="http://schemas.microsoft.com/office/powerpoint/2010/main" val="51244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73321" y="455753"/>
            <a:ext cx="3246755" cy="512445"/>
          </a:xfrm>
          <a:prstGeom prst="rect">
            <a:avLst/>
          </a:prstGeom>
        </p:spPr>
        <p:txBody>
          <a:bodyPr vert="horz" wrap="square" lIns="0" tIns="12065" rIns="0" bIns="0" rtlCol="0" anchor="ctr">
            <a:spAutoFit/>
          </a:bodyPr>
          <a:lstStyle/>
          <a:p>
            <a:pPr marL="12700">
              <a:lnSpc>
                <a:spcPct val="100000"/>
              </a:lnSpc>
              <a:spcBef>
                <a:spcPts val="95"/>
              </a:spcBef>
            </a:pPr>
            <a:r>
              <a:rPr sz="3200" spc="-5" dirty="0">
                <a:solidFill>
                  <a:srgbClr val="C00000"/>
                </a:solidFill>
              </a:rPr>
              <a:t>SYN </a:t>
            </a:r>
            <a:r>
              <a:rPr lang="en-US" sz="3200" spc="-10" dirty="0">
                <a:solidFill>
                  <a:srgbClr val="C00000"/>
                </a:solidFill>
              </a:rPr>
              <a:t>flood</a:t>
            </a:r>
            <a:r>
              <a:rPr sz="3200" spc="-50" dirty="0">
                <a:solidFill>
                  <a:srgbClr val="C00000"/>
                </a:solidFill>
              </a:rPr>
              <a:t> </a:t>
            </a:r>
            <a:r>
              <a:rPr sz="3200" spc="-10" dirty="0">
                <a:solidFill>
                  <a:srgbClr val="C00000"/>
                </a:solidFill>
              </a:rPr>
              <a:t>hücum</a:t>
            </a:r>
            <a:endParaRPr sz="3200" dirty="0"/>
          </a:p>
        </p:txBody>
      </p:sp>
      <p:sp>
        <p:nvSpPr>
          <p:cNvPr id="3" name="object 3"/>
          <p:cNvSpPr txBox="1"/>
          <p:nvPr/>
        </p:nvSpPr>
        <p:spPr>
          <a:xfrm>
            <a:off x="1841398" y="1742644"/>
            <a:ext cx="5558790" cy="3015615"/>
          </a:xfrm>
          <a:prstGeom prst="rect">
            <a:avLst/>
          </a:prstGeom>
        </p:spPr>
        <p:txBody>
          <a:bodyPr vert="horz" wrap="square" lIns="0" tIns="61594" rIns="0" bIns="0" rtlCol="0">
            <a:spAutoFit/>
          </a:bodyPr>
          <a:lstStyle/>
          <a:p>
            <a:pPr marL="240665" marR="6350" indent="-228600" algn="just">
              <a:lnSpc>
                <a:spcPts val="3030"/>
              </a:lnSpc>
              <a:spcBef>
                <a:spcPts val="484"/>
              </a:spcBef>
              <a:buChar char="•"/>
              <a:tabLst>
                <a:tab pos="241300" algn="l"/>
              </a:tabLst>
            </a:pPr>
            <a:r>
              <a:rPr sz="2800" dirty="0">
                <a:solidFill>
                  <a:srgbClr val="6F2F9F"/>
                </a:solidFill>
                <a:latin typeface="Arial"/>
                <a:cs typeface="Arial"/>
              </a:rPr>
              <a:t>Bu </a:t>
            </a:r>
            <a:r>
              <a:rPr sz="2800" spc="-10" dirty="0">
                <a:solidFill>
                  <a:srgbClr val="6F2F9F"/>
                </a:solidFill>
                <a:latin typeface="Arial"/>
                <a:cs typeface="Arial"/>
              </a:rPr>
              <a:t>hücum </a:t>
            </a:r>
            <a:r>
              <a:rPr sz="2800" spc="5" dirty="0">
                <a:solidFill>
                  <a:srgbClr val="6F2F9F"/>
                </a:solidFill>
                <a:latin typeface="Arial"/>
                <a:cs typeface="Arial"/>
              </a:rPr>
              <a:t>ilkin </a:t>
            </a:r>
            <a:r>
              <a:rPr sz="2800" dirty="0">
                <a:solidFill>
                  <a:srgbClr val="6F2F9F"/>
                </a:solidFill>
                <a:latin typeface="Arial"/>
                <a:cs typeface="Arial"/>
              </a:rPr>
              <a:t>əl </a:t>
            </a:r>
            <a:r>
              <a:rPr sz="2800" spc="5" dirty="0">
                <a:solidFill>
                  <a:srgbClr val="6F2F9F"/>
                </a:solidFill>
                <a:latin typeface="Arial"/>
                <a:cs typeface="Arial"/>
              </a:rPr>
              <a:t>sıxışmasını </a:t>
            </a:r>
            <a:r>
              <a:rPr sz="2800" dirty="0">
                <a:solidFill>
                  <a:srgbClr val="6F2F9F"/>
                </a:solidFill>
                <a:latin typeface="Arial"/>
                <a:cs typeface="Arial"/>
              </a:rPr>
              <a:t>pozur</a:t>
            </a:r>
            <a:r>
              <a:rPr sz="2800" spc="-20" dirty="0">
                <a:solidFill>
                  <a:srgbClr val="6F2F9F"/>
                </a:solidFill>
                <a:latin typeface="Arial"/>
                <a:cs typeface="Arial"/>
              </a:rPr>
              <a:t> </a:t>
            </a:r>
            <a:r>
              <a:rPr sz="2800" spc="5" dirty="0">
                <a:solidFill>
                  <a:srgbClr val="6F2F9F"/>
                </a:solidFill>
                <a:latin typeface="Arial"/>
                <a:cs typeface="Arial"/>
              </a:rPr>
              <a:t>proses</a:t>
            </a:r>
            <a:endParaRPr sz="2800" dirty="0">
              <a:latin typeface="Arial"/>
              <a:cs typeface="Arial"/>
            </a:endParaRPr>
          </a:p>
          <a:p>
            <a:pPr marL="240665" marR="10795" indent="-228600" algn="just">
              <a:lnSpc>
                <a:spcPts val="3020"/>
              </a:lnSpc>
              <a:spcBef>
                <a:spcPts val="1010"/>
              </a:spcBef>
              <a:buChar char="•"/>
              <a:tabLst>
                <a:tab pos="241300" algn="l"/>
              </a:tabLst>
            </a:pPr>
            <a:r>
              <a:rPr sz="2800" spc="5" dirty="0">
                <a:solidFill>
                  <a:srgbClr val="6F2F9F"/>
                </a:solidFill>
                <a:latin typeface="Arial"/>
                <a:cs typeface="Arial"/>
              </a:rPr>
              <a:t>Bu serveri faktiki olaraq </a:t>
            </a:r>
            <a:r>
              <a:rPr sz="2800" dirty="0">
                <a:solidFill>
                  <a:srgbClr val="6F2F9F"/>
                </a:solidFill>
                <a:latin typeface="Arial"/>
                <a:cs typeface="Arial"/>
              </a:rPr>
              <a:t>əlçatmaz </a:t>
            </a:r>
            <a:r>
              <a:rPr sz="2800" spc="-5" dirty="0">
                <a:solidFill>
                  <a:srgbClr val="6F2F9F"/>
                </a:solidFill>
                <a:latin typeface="Arial"/>
                <a:cs typeface="Arial"/>
              </a:rPr>
              <a:t>edir</a:t>
            </a:r>
            <a:r>
              <a:rPr sz="2800" spc="-80" dirty="0">
                <a:solidFill>
                  <a:srgbClr val="6F2F9F"/>
                </a:solidFill>
                <a:latin typeface="Arial"/>
                <a:cs typeface="Arial"/>
              </a:rPr>
              <a:t> </a:t>
            </a:r>
            <a:r>
              <a:rPr sz="2800" spc="-5" dirty="0">
                <a:solidFill>
                  <a:srgbClr val="6F2F9F"/>
                </a:solidFill>
                <a:latin typeface="Arial"/>
                <a:cs typeface="Arial"/>
              </a:rPr>
              <a:t>trafik</a:t>
            </a:r>
            <a:endParaRPr sz="2800" dirty="0">
              <a:latin typeface="Arial"/>
              <a:cs typeface="Arial"/>
            </a:endParaRPr>
          </a:p>
          <a:p>
            <a:pPr marL="240665" marR="5080" indent="-228600" algn="just">
              <a:lnSpc>
                <a:spcPct val="90000"/>
              </a:lnSpc>
              <a:spcBef>
                <a:spcPts val="969"/>
              </a:spcBef>
              <a:buChar char="•"/>
              <a:tabLst>
                <a:tab pos="241300" algn="l"/>
              </a:tabLst>
            </a:pPr>
            <a:r>
              <a:rPr sz="2800" spc="-5" dirty="0">
                <a:solidFill>
                  <a:srgbClr val="6F2F9F"/>
                </a:solidFill>
                <a:latin typeface="Arial"/>
                <a:cs typeface="Arial"/>
              </a:rPr>
              <a:t>SYN</a:t>
            </a:r>
            <a:r>
              <a:rPr lang="en-US" sz="2800" spc="-5" dirty="0">
                <a:solidFill>
                  <a:srgbClr val="6F2F9F"/>
                </a:solidFill>
                <a:latin typeface="Arial"/>
                <a:cs typeface="Arial"/>
              </a:rPr>
              <a:t> </a:t>
            </a:r>
            <a:r>
              <a:rPr sz="2800" dirty="0" err="1">
                <a:solidFill>
                  <a:srgbClr val="6F2F9F"/>
                </a:solidFill>
                <a:latin typeface="Arial"/>
                <a:cs typeface="Arial"/>
              </a:rPr>
              <a:t>paketlərini</a:t>
            </a:r>
            <a:r>
              <a:rPr sz="2800" dirty="0">
                <a:solidFill>
                  <a:srgbClr val="6F2F9F"/>
                </a:solidFill>
                <a:latin typeface="Arial"/>
                <a:cs typeface="Arial"/>
              </a:rPr>
              <a:t> dəfələrlə </a:t>
            </a:r>
            <a:r>
              <a:rPr sz="2800" spc="5" dirty="0">
                <a:solidFill>
                  <a:srgbClr val="6F2F9F"/>
                </a:solidFill>
                <a:latin typeface="Arial"/>
                <a:cs typeface="Arial"/>
              </a:rPr>
              <a:t>göndərir və nəticədə hədəfi aşır</a:t>
            </a:r>
            <a:r>
              <a:rPr sz="2800" spc="-35" dirty="0">
                <a:solidFill>
                  <a:srgbClr val="6F2F9F"/>
                </a:solidFill>
                <a:latin typeface="Arial"/>
                <a:cs typeface="Arial"/>
              </a:rPr>
              <a:t> </a:t>
            </a:r>
            <a:r>
              <a:rPr sz="2800" spc="-5" dirty="0">
                <a:solidFill>
                  <a:srgbClr val="6F2F9F"/>
                </a:solidFill>
                <a:latin typeface="Arial"/>
                <a:cs typeface="Arial"/>
              </a:rPr>
              <a:t>server</a:t>
            </a:r>
            <a:endParaRPr sz="2800" dirty="0">
              <a:latin typeface="Arial"/>
              <a:cs typeface="Arial"/>
            </a:endParaRPr>
          </a:p>
        </p:txBody>
      </p:sp>
      <p:sp>
        <p:nvSpPr>
          <p:cNvPr id="4" name="object 4"/>
          <p:cNvSpPr/>
          <p:nvPr/>
        </p:nvSpPr>
        <p:spPr>
          <a:xfrm>
            <a:off x="7659624" y="1764792"/>
            <a:ext cx="2770631" cy="422452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40</a:t>
            </a:fld>
            <a:endParaRPr spc="-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2819" y="455753"/>
            <a:ext cx="4173220" cy="512445"/>
          </a:xfrm>
          <a:prstGeom prst="rect">
            <a:avLst/>
          </a:prstGeom>
        </p:spPr>
        <p:txBody>
          <a:bodyPr vert="horz" wrap="square" lIns="0" tIns="12065" rIns="0" bIns="0" rtlCol="0" anchor="ctr">
            <a:spAutoFit/>
          </a:bodyPr>
          <a:lstStyle/>
          <a:p>
            <a:pPr marL="12700">
              <a:lnSpc>
                <a:spcPct val="100000"/>
              </a:lnSpc>
              <a:spcBef>
                <a:spcPts val="95"/>
              </a:spcBef>
            </a:pPr>
            <a:r>
              <a:rPr sz="3200" spc="-5" dirty="0">
                <a:solidFill>
                  <a:srgbClr val="C00000"/>
                </a:solidFill>
              </a:rPr>
              <a:t>TCP SYN </a:t>
            </a:r>
            <a:r>
              <a:rPr lang="en-US" sz="3200" spc="-10" dirty="0">
                <a:solidFill>
                  <a:srgbClr val="C00000"/>
                </a:solidFill>
              </a:rPr>
              <a:t>flood</a:t>
            </a:r>
            <a:r>
              <a:rPr sz="3200" spc="-50" dirty="0">
                <a:solidFill>
                  <a:srgbClr val="C00000"/>
                </a:solidFill>
              </a:rPr>
              <a:t> </a:t>
            </a:r>
            <a:r>
              <a:rPr sz="3200" spc="-5" dirty="0">
                <a:solidFill>
                  <a:srgbClr val="C00000"/>
                </a:solidFill>
              </a:rPr>
              <a:t>hücum</a:t>
            </a:r>
            <a:endParaRPr sz="3200" dirty="0"/>
          </a:p>
        </p:txBody>
      </p:sp>
      <p:sp>
        <p:nvSpPr>
          <p:cNvPr id="3" name="object 3"/>
          <p:cNvSpPr txBox="1"/>
          <p:nvPr/>
        </p:nvSpPr>
        <p:spPr>
          <a:xfrm>
            <a:off x="1887118" y="1231850"/>
            <a:ext cx="8257540" cy="1729319"/>
          </a:xfrm>
          <a:prstGeom prst="rect">
            <a:avLst/>
          </a:prstGeom>
        </p:spPr>
        <p:txBody>
          <a:bodyPr vert="horz" wrap="square" lIns="0" tIns="61594" rIns="0" bIns="0" rtlCol="0">
            <a:spAutoFit/>
          </a:bodyPr>
          <a:lstStyle/>
          <a:p>
            <a:pPr marL="241300" marR="5080" indent="-228600" algn="just">
              <a:lnSpc>
                <a:spcPts val="3030"/>
              </a:lnSpc>
              <a:spcBef>
                <a:spcPts val="484"/>
              </a:spcBef>
              <a:buChar char="•"/>
              <a:tabLst>
                <a:tab pos="241300" algn="l"/>
              </a:tabLst>
            </a:pPr>
            <a:r>
              <a:rPr sz="2800" spc="-5" dirty="0">
                <a:solidFill>
                  <a:srgbClr val="6F2F9F"/>
                </a:solidFill>
                <a:latin typeface="Arial"/>
                <a:cs typeface="Arial"/>
              </a:rPr>
              <a:t>TCP </a:t>
            </a:r>
            <a:r>
              <a:rPr sz="2800" dirty="0">
                <a:solidFill>
                  <a:srgbClr val="6F2F9F"/>
                </a:solidFill>
                <a:latin typeface="Arial"/>
                <a:cs typeface="Arial"/>
              </a:rPr>
              <a:t>bağlantısının qurulması zamanı </a:t>
            </a:r>
            <a:r>
              <a:rPr sz="2800" spc="5" dirty="0">
                <a:solidFill>
                  <a:srgbClr val="6F2F9F"/>
                </a:solidFill>
                <a:latin typeface="Arial"/>
                <a:cs typeface="Arial"/>
              </a:rPr>
              <a:t>təcavüzkar </a:t>
            </a:r>
            <a:r>
              <a:rPr sz="2800" spc="-5" dirty="0">
                <a:solidFill>
                  <a:srgbClr val="6F2F9F"/>
                </a:solidFill>
                <a:latin typeface="Arial"/>
                <a:cs typeface="Arial"/>
              </a:rPr>
              <a:t>hədəf </a:t>
            </a:r>
            <a:r>
              <a:rPr sz="2800" spc="5" dirty="0">
                <a:solidFill>
                  <a:srgbClr val="6F2F9F"/>
                </a:solidFill>
                <a:latin typeface="Arial"/>
                <a:cs typeface="Arial"/>
              </a:rPr>
              <a:t>maşını </a:t>
            </a:r>
            <a:r>
              <a:rPr sz="2800" spc="-5" dirty="0">
                <a:solidFill>
                  <a:srgbClr val="6F2F9F"/>
                </a:solidFill>
                <a:latin typeface="Arial"/>
                <a:cs typeface="Arial"/>
              </a:rPr>
              <a:t>çoxsaylı </a:t>
            </a:r>
            <a:r>
              <a:rPr sz="2800" dirty="0">
                <a:solidFill>
                  <a:srgbClr val="6F2F9F"/>
                </a:solidFill>
                <a:latin typeface="Arial"/>
                <a:cs typeface="Arial"/>
              </a:rPr>
              <a:t>əlaqə sorğuları </a:t>
            </a:r>
            <a:endParaRPr sz="2800" dirty="0">
              <a:latin typeface="Arial"/>
              <a:cs typeface="Arial"/>
            </a:endParaRPr>
          </a:p>
          <a:p>
            <a:pPr marL="241300" marR="5080" indent="-228600" algn="just">
              <a:lnSpc>
                <a:spcPts val="3030"/>
              </a:lnSpc>
              <a:spcBef>
                <a:spcPts val="994"/>
              </a:spcBef>
              <a:buChar char="•"/>
              <a:tabLst>
                <a:tab pos="241300" algn="l"/>
              </a:tabLst>
            </a:pPr>
            <a:r>
              <a:rPr sz="2800" spc="5" dirty="0">
                <a:solidFill>
                  <a:srgbClr val="6F2F9F"/>
                </a:solidFill>
                <a:latin typeface="Arial"/>
                <a:cs typeface="Arial"/>
              </a:rPr>
              <a:t>Bu </a:t>
            </a:r>
            <a:r>
              <a:rPr sz="2800" dirty="0" err="1">
                <a:solidFill>
                  <a:srgbClr val="6F2F9F"/>
                </a:solidFill>
                <a:latin typeface="Arial"/>
                <a:cs typeface="Arial"/>
              </a:rPr>
              <a:t>hədəf</a:t>
            </a:r>
            <a:r>
              <a:rPr sz="2800" dirty="0">
                <a:solidFill>
                  <a:srgbClr val="6F2F9F"/>
                </a:solidFill>
                <a:latin typeface="Arial"/>
                <a:cs typeface="Arial"/>
              </a:rPr>
              <a:t> maşının </a:t>
            </a:r>
            <a:r>
              <a:rPr sz="2800" spc="5" dirty="0">
                <a:solidFill>
                  <a:srgbClr val="6F2F9F"/>
                </a:solidFill>
                <a:latin typeface="Arial"/>
                <a:cs typeface="Arial"/>
              </a:rPr>
              <a:t>qoşulma icazəsini </a:t>
            </a:r>
            <a:r>
              <a:rPr sz="2800" dirty="0">
                <a:solidFill>
                  <a:srgbClr val="6F2F9F"/>
                </a:solidFill>
                <a:latin typeface="Arial"/>
                <a:cs typeface="Arial"/>
              </a:rPr>
              <a:t>gözləyən </a:t>
            </a:r>
            <a:r>
              <a:rPr sz="2800" spc="-5" dirty="0">
                <a:solidFill>
                  <a:srgbClr val="6F2F9F"/>
                </a:solidFill>
                <a:latin typeface="Arial"/>
                <a:cs typeface="Arial"/>
              </a:rPr>
              <a:t>zaman </a:t>
            </a:r>
            <a:r>
              <a:rPr sz="2800" dirty="0">
                <a:solidFill>
                  <a:srgbClr val="6F2F9F"/>
                </a:solidFill>
                <a:latin typeface="Arial"/>
                <a:cs typeface="Arial"/>
              </a:rPr>
              <a:t>aşımına </a:t>
            </a:r>
            <a:r>
              <a:rPr sz="2800" spc="5" dirty="0">
                <a:solidFill>
                  <a:srgbClr val="6F2F9F"/>
                </a:solidFill>
                <a:latin typeface="Arial"/>
                <a:cs typeface="Arial"/>
              </a:rPr>
              <a:t>səbəb </a:t>
            </a:r>
            <a:r>
              <a:rPr sz="2800" spc="-5" dirty="0">
                <a:solidFill>
                  <a:srgbClr val="6F2F9F"/>
                </a:solidFill>
                <a:latin typeface="Arial"/>
                <a:cs typeface="Arial"/>
              </a:rPr>
              <a:t>olur</a:t>
            </a:r>
            <a:r>
              <a:rPr sz="2800" spc="-100" dirty="0">
                <a:solidFill>
                  <a:srgbClr val="6F2F9F"/>
                </a:solidFill>
                <a:latin typeface="Arial"/>
                <a:cs typeface="Arial"/>
              </a:rPr>
              <a:t> </a:t>
            </a:r>
            <a:r>
              <a:rPr sz="2800" spc="-5" dirty="0">
                <a:solidFill>
                  <a:srgbClr val="6F2F9F"/>
                </a:solidFill>
                <a:latin typeface="Arial"/>
                <a:cs typeface="Arial"/>
              </a:rPr>
              <a:t>server</a:t>
            </a:r>
            <a:endParaRPr sz="2800" dirty="0">
              <a:latin typeface="Arial"/>
              <a:cs typeface="Arial"/>
            </a:endParaRPr>
          </a:p>
        </p:txBody>
      </p:sp>
      <p:sp>
        <p:nvSpPr>
          <p:cNvPr id="4" name="object 4"/>
          <p:cNvSpPr/>
          <p:nvPr/>
        </p:nvSpPr>
        <p:spPr>
          <a:xfrm>
            <a:off x="3087624" y="3429000"/>
            <a:ext cx="5751576" cy="3209544"/>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41</a:t>
            </a:fld>
            <a:endParaRPr spc="-5"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97705" y="416433"/>
            <a:ext cx="3194685" cy="512445"/>
          </a:xfrm>
          <a:prstGeom prst="rect">
            <a:avLst/>
          </a:prstGeom>
        </p:spPr>
        <p:txBody>
          <a:bodyPr vert="horz" wrap="square" lIns="0" tIns="11430" rIns="0" bIns="0" rtlCol="0" anchor="ctr">
            <a:spAutoFit/>
          </a:bodyPr>
          <a:lstStyle/>
          <a:p>
            <a:pPr marL="12700">
              <a:lnSpc>
                <a:spcPct val="100000"/>
              </a:lnSpc>
              <a:spcBef>
                <a:spcPts val="90"/>
              </a:spcBef>
            </a:pPr>
            <a:r>
              <a:rPr lang="en-US" sz="3200" spc="-70" dirty="0">
                <a:solidFill>
                  <a:srgbClr val="C00000"/>
                </a:solidFill>
              </a:rPr>
              <a:t>Tear Drop </a:t>
            </a:r>
            <a:r>
              <a:rPr sz="3200" spc="-10" dirty="0" err="1">
                <a:solidFill>
                  <a:srgbClr val="C00000"/>
                </a:solidFill>
              </a:rPr>
              <a:t>hücum</a:t>
            </a:r>
            <a:r>
              <a:rPr lang="en-US" sz="3200" spc="-10" dirty="0" err="1">
                <a:solidFill>
                  <a:srgbClr val="C00000"/>
                </a:solidFill>
              </a:rPr>
              <a:t>u</a:t>
            </a:r>
            <a:endParaRPr sz="3200" dirty="0"/>
          </a:p>
        </p:txBody>
      </p:sp>
      <p:sp>
        <p:nvSpPr>
          <p:cNvPr id="3" name="object 3"/>
          <p:cNvSpPr txBox="1"/>
          <p:nvPr/>
        </p:nvSpPr>
        <p:spPr>
          <a:xfrm>
            <a:off x="2138884" y="1231849"/>
            <a:ext cx="7732395" cy="1665198"/>
          </a:xfrm>
          <a:prstGeom prst="rect">
            <a:avLst/>
          </a:prstGeom>
        </p:spPr>
        <p:txBody>
          <a:bodyPr vert="horz" wrap="square" lIns="0" tIns="61594" rIns="0" bIns="0" rtlCol="0">
            <a:spAutoFit/>
          </a:bodyPr>
          <a:lstStyle/>
          <a:p>
            <a:pPr marL="241300" marR="6350" indent="-228600">
              <a:lnSpc>
                <a:spcPts val="3030"/>
              </a:lnSpc>
              <a:spcBef>
                <a:spcPts val="484"/>
              </a:spcBef>
              <a:buChar char="•"/>
              <a:tabLst>
                <a:tab pos="241300" algn="l"/>
                <a:tab pos="610235" algn="l"/>
                <a:tab pos="1033780" algn="l"/>
                <a:tab pos="1402715" algn="l"/>
                <a:tab pos="2262505" algn="l"/>
                <a:tab pos="3378200" algn="l"/>
                <a:tab pos="4515485" algn="l"/>
                <a:tab pos="6491605" algn="l"/>
              </a:tabLst>
            </a:pPr>
            <a:r>
              <a:rPr lang="en-US" sz="2800" spc="10" dirty="0" err="1">
                <a:solidFill>
                  <a:srgbClr val="6F2F9F"/>
                </a:solidFill>
                <a:latin typeface="Arial"/>
                <a:cs typeface="Arial"/>
              </a:rPr>
              <a:t>Parçalanmış</a:t>
            </a:r>
            <a:r>
              <a:rPr lang="en-US" sz="2800" spc="10" dirty="0">
                <a:solidFill>
                  <a:srgbClr val="6F2F9F"/>
                </a:solidFill>
                <a:latin typeface="Arial"/>
                <a:cs typeface="Arial"/>
              </a:rPr>
              <a:t> </a:t>
            </a:r>
            <a:r>
              <a:rPr lang="en-US" sz="2800" spc="10" dirty="0" err="1">
                <a:solidFill>
                  <a:srgbClr val="6F2F9F"/>
                </a:solidFill>
                <a:latin typeface="Arial"/>
                <a:cs typeface="Arial"/>
              </a:rPr>
              <a:t>paketlərin</a:t>
            </a:r>
            <a:r>
              <a:rPr lang="en-US" sz="2800" spc="10" dirty="0">
                <a:solidFill>
                  <a:srgbClr val="6F2F9F"/>
                </a:solidFill>
                <a:latin typeface="Arial"/>
                <a:cs typeface="Arial"/>
              </a:rPr>
              <a:t> </a:t>
            </a:r>
            <a:r>
              <a:rPr lang="en-US" sz="2800" spc="10" dirty="0" err="1">
                <a:solidFill>
                  <a:srgbClr val="6F2F9F"/>
                </a:solidFill>
                <a:latin typeface="Arial"/>
                <a:cs typeface="Arial"/>
              </a:rPr>
              <a:t>hədəf</a:t>
            </a:r>
            <a:r>
              <a:rPr lang="en-US" sz="2800" spc="10" dirty="0">
                <a:solidFill>
                  <a:srgbClr val="6F2F9F"/>
                </a:solidFill>
                <a:latin typeface="Arial"/>
                <a:cs typeface="Arial"/>
              </a:rPr>
              <a:t> </a:t>
            </a:r>
            <a:r>
              <a:rPr lang="en-US" sz="2800" spc="10" dirty="0" err="1">
                <a:solidFill>
                  <a:srgbClr val="6F2F9F"/>
                </a:solidFill>
                <a:latin typeface="Arial"/>
                <a:cs typeface="Arial"/>
              </a:rPr>
              <a:t>maşına</a:t>
            </a:r>
            <a:r>
              <a:rPr lang="en-US" sz="2800" spc="10" dirty="0">
                <a:solidFill>
                  <a:srgbClr val="6F2F9F"/>
                </a:solidFill>
                <a:latin typeface="Arial"/>
                <a:cs typeface="Arial"/>
              </a:rPr>
              <a:t> </a:t>
            </a:r>
            <a:r>
              <a:rPr lang="en-US" sz="2800" spc="10" dirty="0" err="1">
                <a:solidFill>
                  <a:srgbClr val="6F2F9F"/>
                </a:solidFill>
                <a:latin typeface="Arial"/>
                <a:cs typeface="Arial"/>
              </a:rPr>
              <a:t>göndərildiyi</a:t>
            </a:r>
            <a:r>
              <a:rPr lang="en-US" sz="2800" spc="10" dirty="0">
                <a:solidFill>
                  <a:srgbClr val="6F2F9F"/>
                </a:solidFill>
                <a:latin typeface="Arial"/>
                <a:cs typeface="Arial"/>
              </a:rPr>
              <a:t> </a:t>
            </a:r>
            <a:r>
              <a:rPr lang="en-US" sz="2800" spc="10" dirty="0" err="1">
                <a:solidFill>
                  <a:srgbClr val="6F2F9F"/>
                </a:solidFill>
                <a:latin typeface="Arial"/>
                <a:cs typeface="Arial"/>
              </a:rPr>
              <a:t>bir</a:t>
            </a:r>
            <a:r>
              <a:rPr lang="en-US" sz="2800" spc="10" dirty="0">
                <a:solidFill>
                  <a:srgbClr val="6F2F9F"/>
                </a:solidFill>
                <a:latin typeface="Arial"/>
                <a:cs typeface="Arial"/>
              </a:rPr>
              <a:t> DoS </a:t>
            </a:r>
            <a:r>
              <a:rPr lang="en-US" sz="2800" spc="10" dirty="0" err="1">
                <a:solidFill>
                  <a:srgbClr val="6F2F9F"/>
                </a:solidFill>
                <a:latin typeface="Arial"/>
                <a:cs typeface="Arial"/>
              </a:rPr>
              <a:t>hücumudur</a:t>
            </a:r>
            <a:endParaRPr lang="en-US" sz="2800" spc="10" dirty="0">
              <a:solidFill>
                <a:srgbClr val="6F2F9F"/>
              </a:solidFill>
              <a:latin typeface="Arial"/>
              <a:cs typeface="Arial"/>
            </a:endParaRPr>
          </a:p>
          <a:p>
            <a:pPr marL="241300" marR="6350" indent="-228600">
              <a:lnSpc>
                <a:spcPts val="3030"/>
              </a:lnSpc>
              <a:spcBef>
                <a:spcPts val="484"/>
              </a:spcBef>
              <a:buChar char="•"/>
              <a:tabLst>
                <a:tab pos="241300" algn="l"/>
                <a:tab pos="610235" algn="l"/>
                <a:tab pos="1033780" algn="l"/>
                <a:tab pos="1402715" algn="l"/>
                <a:tab pos="2262505" algn="l"/>
                <a:tab pos="3378200" algn="l"/>
                <a:tab pos="4515485" algn="l"/>
                <a:tab pos="6491605" algn="l"/>
              </a:tabLst>
            </a:pPr>
            <a:r>
              <a:rPr lang="en-US" sz="2800" spc="10" dirty="0">
                <a:solidFill>
                  <a:srgbClr val="6F2F9F"/>
                </a:solidFill>
                <a:latin typeface="Arial"/>
                <a:cs typeface="Arial"/>
              </a:rPr>
              <a:t>Bu, </a:t>
            </a:r>
            <a:r>
              <a:rPr lang="en-US" sz="2800" spc="10" dirty="0" err="1">
                <a:solidFill>
                  <a:srgbClr val="6F2F9F"/>
                </a:solidFill>
                <a:latin typeface="Arial"/>
                <a:cs typeface="Arial"/>
              </a:rPr>
              <a:t>qurbanın</a:t>
            </a:r>
            <a:r>
              <a:rPr lang="en-US" sz="2800" spc="10" dirty="0">
                <a:solidFill>
                  <a:srgbClr val="6F2F9F"/>
                </a:solidFill>
                <a:latin typeface="Arial"/>
                <a:cs typeface="Arial"/>
              </a:rPr>
              <a:t> </a:t>
            </a:r>
            <a:r>
              <a:rPr lang="en-US" sz="2800" spc="10" dirty="0" err="1">
                <a:solidFill>
                  <a:srgbClr val="6F2F9F"/>
                </a:solidFill>
                <a:latin typeface="Arial"/>
                <a:cs typeface="Arial"/>
              </a:rPr>
              <a:t>kompüterini</a:t>
            </a:r>
            <a:r>
              <a:rPr lang="en-US" sz="2800" spc="10" dirty="0">
                <a:solidFill>
                  <a:srgbClr val="6F2F9F"/>
                </a:solidFill>
                <a:latin typeface="Arial"/>
                <a:cs typeface="Arial"/>
              </a:rPr>
              <a:t> </a:t>
            </a:r>
            <a:r>
              <a:rPr lang="en-US" sz="2800" spc="10" dirty="0" err="1">
                <a:solidFill>
                  <a:srgbClr val="6F2F9F"/>
                </a:solidFill>
                <a:latin typeface="Arial"/>
                <a:cs typeface="Arial"/>
              </a:rPr>
              <a:t>paketlərlə</a:t>
            </a:r>
            <a:r>
              <a:rPr lang="en-US" sz="2800" spc="10" dirty="0">
                <a:solidFill>
                  <a:srgbClr val="6F2F9F"/>
                </a:solidFill>
                <a:latin typeface="Arial"/>
                <a:cs typeface="Arial"/>
              </a:rPr>
              <a:t> </a:t>
            </a:r>
            <a:r>
              <a:rPr lang="en-US" sz="2800" spc="10" dirty="0" err="1">
                <a:solidFill>
                  <a:srgbClr val="6F2F9F"/>
                </a:solidFill>
                <a:latin typeface="Arial"/>
                <a:cs typeface="Arial"/>
              </a:rPr>
              <a:t>hədsiz</a:t>
            </a:r>
            <a:r>
              <a:rPr lang="en-US" sz="2800" spc="10" dirty="0">
                <a:solidFill>
                  <a:srgbClr val="6F2F9F"/>
                </a:solidFill>
                <a:latin typeface="Arial"/>
                <a:cs typeface="Arial"/>
              </a:rPr>
              <a:t> </a:t>
            </a:r>
            <a:r>
              <a:rPr lang="en-US" sz="2800" spc="10" dirty="0" err="1">
                <a:solidFill>
                  <a:srgbClr val="6F2F9F"/>
                </a:solidFill>
                <a:latin typeface="Arial"/>
                <a:cs typeface="Arial"/>
              </a:rPr>
              <a:t>dərəcədə</a:t>
            </a:r>
            <a:r>
              <a:rPr lang="en-US" sz="2800" spc="10" dirty="0">
                <a:solidFill>
                  <a:srgbClr val="6F2F9F"/>
                </a:solidFill>
                <a:latin typeface="Arial"/>
                <a:cs typeface="Arial"/>
              </a:rPr>
              <a:t> </a:t>
            </a:r>
            <a:r>
              <a:rPr lang="en-US" sz="2800" spc="10" dirty="0" err="1">
                <a:solidFill>
                  <a:srgbClr val="6F2F9F"/>
                </a:solidFill>
                <a:latin typeface="Arial"/>
                <a:cs typeface="Arial"/>
              </a:rPr>
              <a:t>çökdürür</a:t>
            </a:r>
            <a:endParaRPr sz="2800" dirty="0">
              <a:latin typeface="Arial"/>
              <a:cs typeface="Arial"/>
            </a:endParaRPr>
          </a:p>
        </p:txBody>
      </p:sp>
      <p:grpSp>
        <p:nvGrpSpPr>
          <p:cNvPr id="4" name="object 4"/>
          <p:cNvGrpSpPr/>
          <p:nvPr/>
        </p:nvGrpSpPr>
        <p:grpSpPr>
          <a:xfrm>
            <a:off x="3078481" y="3060193"/>
            <a:ext cx="5874385" cy="3625215"/>
            <a:chOff x="1554480" y="3060192"/>
            <a:chExt cx="5874385" cy="3625215"/>
          </a:xfrm>
        </p:grpSpPr>
        <p:sp>
          <p:nvSpPr>
            <p:cNvPr id="5" name="object 5"/>
            <p:cNvSpPr/>
            <p:nvPr/>
          </p:nvSpPr>
          <p:spPr>
            <a:xfrm>
              <a:off x="1554480" y="3060192"/>
              <a:ext cx="5874258" cy="362483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88008" y="3093720"/>
              <a:ext cx="5755005" cy="3505200"/>
            </a:xfrm>
            <a:custGeom>
              <a:avLst/>
              <a:gdLst/>
              <a:ahLst/>
              <a:cxnLst/>
              <a:rect l="l" t="t" r="r" b="b"/>
              <a:pathLst>
                <a:path w="5755005" h="3505200">
                  <a:moveTo>
                    <a:pt x="0" y="3505200"/>
                  </a:moveTo>
                  <a:lnTo>
                    <a:pt x="5754623" y="3505200"/>
                  </a:lnTo>
                  <a:lnTo>
                    <a:pt x="5754623" y="0"/>
                  </a:lnTo>
                  <a:lnTo>
                    <a:pt x="0" y="0"/>
                  </a:lnTo>
                  <a:lnTo>
                    <a:pt x="0" y="3505200"/>
                  </a:lnTo>
                  <a:close/>
                </a:path>
              </a:pathLst>
            </a:custGeom>
            <a:ln w="12192">
              <a:solidFill>
                <a:srgbClr val="000000"/>
              </a:solidFill>
            </a:ln>
          </p:spPr>
          <p:txBody>
            <a:bodyPr wrap="square" lIns="0" tIns="0" rIns="0" bIns="0" rtlCol="0"/>
            <a:lstStyle/>
            <a:p>
              <a:endParaRPr/>
            </a:p>
          </p:txBody>
        </p:sp>
        <p:sp>
          <p:nvSpPr>
            <p:cNvPr id="7" name="object 7"/>
            <p:cNvSpPr/>
            <p:nvPr/>
          </p:nvSpPr>
          <p:spPr>
            <a:xfrm>
              <a:off x="1908048" y="3770376"/>
              <a:ext cx="1862455" cy="814069"/>
            </a:xfrm>
            <a:custGeom>
              <a:avLst/>
              <a:gdLst/>
              <a:ahLst/>
              <a:cxnLst/>
              <a:rect l="l" t="t" r="r" b="b"/>
              <a:pathLst>
                <a:path w="1862454" h="814070">
                  <a:moveTo>
                    <a:pt x="1455419" y="0"/>
                  </a:moveTo>
                  <a:lnTo>
                    <a:pt x="1455419" y="203454"/>
                  </a:lnTo>
                  <a:lnTo>
                    <a:pt x="0" y="203454"/>
                  </a:lnTo>
                  <a:lnTo>
                    <a:pt x="0" y="610362"/>
                  </a:lnTo>
                  <a:lnTo>
                    <a:pt x="1455419" y="610362"/>
                  </a:lnTo>
                  <a:lnTo>
                    <a:pt x="1455419" y="813816"/>
                  </a:lnTo>
                  <a:lnTo>
                    <a:pt x="1862327" y="406907"/>
                  </a:lnTo>
                  <a:lnTo>
                    <a:pt x="1455419" y="0"/>
                  </a:lnTo>
                  <a:close/>
                </a:path>
              </a:pathLst>
            </a:custGeom>
            <a:solidFill>
              <a:srgbClr val="A6A6A6"/>
            </a:solidFill>
          </p:spPr>
          <p:txBody>
            <a:bodyPr wrap="square" lIns="0" tIns="0" rIns="0" bIns="0" rtlCol="0"/>
            <a:lstStyle/>
            <a:p>
              <a:endParaRPr/>
            </a:p>
          </p:txBody>
        </p:sp>
        <p:sp>
          <p:nvSpPr>
            <p:cNvPr id="8" name="object 8"/>
            <p:cNvSpPr/>
            <p:nvPr/>
          </p:nvSpPr>
          <p:spPr>
            <a:xfrm>
              <a:off x="1908048" y="3770376"/>
              <a:ext cx="1862455" cy="814069"/>
            </a:xfrm>
            <a:custGeom>
              <a:avLst/>
              <a:gdLst/>
              <a:ahLst/>
              <a:cxnLst/>
              <a:rect l="l" t="t" r="r" b="b"/>
              <a:pathLst>
                <a:path w="1862454" h="814070">
                  <a:moveTo>
                    <a:pt x="0" y="203454"/>
                  </a:moveTo>
                  <a:lnTo>
                    <a:pt x="1455419" y="203454"/>
                  </a:lnTo>
                  <a:lnTo>
                    <a:pt x="1455419" y="0"/>
                  </a:lnTo>
                  <a:lnTo>
                    <a:pt x="1862327" y="406907"/>
                  </a:lnTo>
                  <a:lnTo>
                    <a:pt x="1455419" y="813816"/>
                  </a:lnTo>
                  <a:lnTo>
                    <a:pt x="1455419" y="610362"/>
                  </a:lnTo>
                  <a:lnTo>
                    <a:pt x="0" y="610362"/>
                  </a:lnTo>
                  <a:lnTo>
                    <a:pt x="0" y="203454"/>
                  </a:lnTo>
                  <a:close/>
                </a:path>
              </a:pathLst>
            </a:custGeom>
            <a:ln w="12192">
              <a:solidFill>
                <a:srgbClr val="A6A6A6"/>
              </a:solidFill>
            </a:ln>
          </p:spPr>
          <p:txBody>
            <a:bodyPr wrap="square" lIns="0" tIns="0" rIns="0" bIns="0" rtlCol="0"/>
            <a:lstStyle/>
            <a:p>
              <a:endParaRPr/>
            </a:p>
          </p:txBody>
        </p:sp>
      </p:grpSp>
      <p:sp>
        <p:nvSpPr>
          <p:cNvPr id="9" name="object 9"/>
          <p:cNvSpPr txBox="1"/>
          <p:nvPr/>
        </p:nvSpPr>
        <p:spPr>
          <a:xfrm>
            <a:off x="3733927" y="4021328"/>
            <a:ext cx="1053465" cy="299720"/>
          </a:xfrm>
          <a:prstGeom prst="rect">
            <a:avLst/>
          </a:prstGeom>
        </p:spPr>
        <p:txBody>
          <a:bodyPr vert="horz" wrap="square" lIns="0" tIns="12700" rIns="0" bIns="0" rtlCol="0">
            <a:spAutoFit/>
          </a:bodyPr>
          <a:lstStyle/>
          <a:p>
            <a:pPr marL="12700">
              <a:spcBef>
                <a:spcPts val="100"/>
              </a:spcBef>
            </a:pPr>
            <a:r>
              <a:rPr dirty="0">
                <a:latin typeface="Arial"/>
                <a:cs typeface="Arial"/>
              </a:rPr>
              <a:t>IP</a:t>
            </a:r>
            <a:r>
              <a:rPr spc="-110" dirty="0">
                <a:latin typeface="Arial"/>
                <a:cs typeface="Arial"/>
              </a:rPr>
              <a:t> </a:t>
            </a:r>
            <a:r>
              <a:rPr dirty="0">
                <a:latin typeface="Arial"/>
                <a:cs typeface="Arial"/>
              </a:rPr>
              <a:t>Başlıq</a:t>
            </a:r>
            <a:endParaRPr>
              <a:latin typeface="Arial"/>
              <a:cs typeface="Arial"/>
            </a:endParaRPr>
          </a:p>
        </p:txBody>
      </p:sp>
      <p:grpSp>
        <p:nvGrpSpPr>
          <p:cNvPr id="10" name="object 10"/>
          <p:cNvGrpSpPr/>
          <p:nvPr/>
        </p:nvGrpSpPr>
        <p:grpSpPr>
          <a:xfrm>
            <a:off x="3425699" y="4958842"/>
            <a:ext cx="1875155" cy="826769"/>
            <a:chOff x="1901698" y="4958841"/>
            <a:chExt cx="1875155" cy="826769"/>
          </a:xfrm>
        </p:grpSpPr>
        <p:sp>
          <p:nvSpPr>
            <p:cNvPr id="11" name="object 11"/>
            <p:cNvSpPr/>
            <p:nvPr/>
          </p:nvSpPr>
          <p:spPr>
            <a:xfrm>
              <a:off x="1908048" y="4965191"/>
              <a:ext cx="1862455" cy="814069"/>
            </a:xfrm>
            <a:custGeom>
              <a:avLst/>
              <a:gdLst/>
              <a:ahLst/>
              <a:cxnLst/>
              <a:rect l="l" t="t" r="r" b="b"/>
              <a:pathLst>
                <a:path w="1862454" h="814070">
                  <a:moveTo>
                    <a:pt x="1455419" y="0"/>
                  </a:moveTo>
                  <a:lnTo>
                    <a:pt x="1455419" y="203453"/>
                  </a:lnTo>
                  <a:lnTo>
                    <a:pt x="0" y="203453"/>
                  </a:lnTo>
                  <a:lnTo>
                    <a:pt x="0" y="610361"/>
                  </a:lnTo>
                  <a:lnTo>
                    <a:pt x="1455419" y="610361"/>
                  </a:lnTo>
                  <a:lnTo>
                    <a:pt x="1455419" y="813815"/>
                  </a:lnTo>
                  <a:lnTo>
                    <a:pt x="1862327" y="406907"/>
                  </a:lnTo>
                  <a:lnTo>
                    <a:pt x="1455419" y="0"/>
                  </a:lnTo>
                  <a:close/>
                </a:path>
              </a:pathLst>
            </a:custGeom>
            <a:solidFill>
              <a:srgbClr val="A6A6A6"/>
            </a:solidFill>
          </p:spPr>
          <p:txBody>
            <a:bodyPr wrap="square" lIns="0" tIns="0" rIns="0" bIns="0" rtlCol="0"/>
            <a:lstStyle/>
            <a:p>
              <a:endParaRPr/>
            </a:p>
          </p:txBody>
        </p:sp>
        <p:sp>
          <p:nvSpPr>
            <p:cNvPr id="12" name="object 12"/>
            <p:cNvSpPr/>
            <p:nvPr/>
          </p:nvSpPr>
          <p:spPr>
            <a:xfrm>
              <a:off x="1908048" y="4965191"/>
              <a:ext cx="1862455" cy="814069"/>
            </a:xfrm>
            <a:custGeom>
              <a:avLst/>
              <a:gdLst/>
              <a:ahLst/>
              <a:cxnLst/>
              <a:rect l="l" t="t" r="r" b="b"/>
              <a:pathLst>
                <a:path w="1862454" h="814070">
                  <a:moveTo>
                    <a:pt x="0" y="203453"/>
                  </a:moveTo>
                  <a:lnTo>
                    <a:pt x="1455419" y="203453"/>
                  </a:lnTo>
                  <a:lnTo>
                    <a:pt x="1455419" y="0"/>
                  </a:lnTo>
                  <a:lnTo>
                    <a:pt x="1862327" y="406907"/>
                  </a:lnTo>
                  <a:lnTo>
                    <a:pt x="1455419" y="813815"/>
                  </a:lnTo>
                  <a:lnTo>
                    <a:pt x="1455419" y="610361"/>
                  </a:lnTo>
                  <a:lnTo>
                    <a:pt x="0" y="610361"/>
                  </a:lnTo>
                  <a:lnTo>
                    <a:pt x="0" y="203453"/>
                  </a:lnTo>
                  <a:close/>
                </a:path>
              </a:pathLst>
            </a:custGeom>
            <a:ln w="12192">
              <a:solidFill>
                <a:srgbClr val="A6A6A6"/>
              </a:solidFill>
            </a:ln>
          </p:spPr>
          <p:txBody>
            <a:bodyPr wrap="square" lIns="0" tIns="0" rIns="0" bIns="0" rtlCol="0"/>
            <a:lstStyle/>
            <a:p>
              <a:endParaRPr/>
            </a:p>
          </p:txBody>
        </p:sp>
      </p:grpSp>
      <p:sp>
        <p:nvSpPr>
          <p:cNvPr id="13" name="object 13"/>
          <p:cNvSpPr txBox="1"/>
          <p:nvPr/>
        </p:nvSpPr>
        <p:spPr>
          <a:xfrm>
            <a:off x="3495549" y="3509517"/>
            <a:ext cx="1042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Paket</a:t>
            </a:r>
            <a:r>
              <a:rPr spc="-125" dirty="0">
                <a:latin typeface="Arial"/>
                <a:cs typeface="Arial"/>
              </a:rPr>
              <a:t> </a:t>
            </a:r>
            <a:r>
              <a:rPr dirty="0">
                <a:latin typeface="Arial"/>
                <a:cs typeface="Arial"/>
              </a:rPr>
              <a:t>#1</a:t>
            </a:r>
            <a:endParaRPr>
              <a:latin typeface="Arial"/>
              <a:cs typeface="Arial"/>
            </a:endParaRPr>
          </a:p>
        </p:txBody>
      </p:sp>
      <p:sp>
        <p:nvSpPr>
          <p:cNvPr id="14" name="object 14"/>
          <p:cNvSpPr txBox="1"/>
          <p:nvPr/>
        </p:nvSpPr>
        <p:spPr>
          <a:xfrm>
            <a:off x="3511424" y="4744340"/>
            <a:ext cx="1276985" cy="771525"/>
          </a:xfrm>
          <a:prstGeom prst="rect">
            <a:avLst/>
          </a:prstGeom>
        </p:spPr>
        <p:txBody>
          <a:bodyPr vert="horz" wrap="square" lIns="0" tIns="12700" rIns="0" bIns="0" rtlCol="0">
            <a:spAutoFit/>
          </a:bodyPr>
          <a:lstStyle/>
          <a:p>
            <a:pPr marL="12700">
              <a:spcBef>
                <a:spcPts val="100"/>
              </a:spcBef>
            </a:pPr>
            <a:r>
              <a:rPr spc="5" dirty="0">
                <a:latin typeface="Arial"/>
                <a:cs typeface="Arial"/>
              </a:rPr>
              <a:t>Paket</a:t>
            </a:r>
            <a:r>
              <a:rPr spc="-65" dirty="0">
                <a:latin typeface="Arial"/>
                <a:cs typeface="Arial"/>
              </a:rPr>
              <a:t> </a:t>
            </a:r>
            <a:r>
              <a:rPr dirty="0">
                <a:latin typeface="Arial"/>
                <a:cs typeface="Arial"/>
              </a:rPr>
              <a:t>#2</a:t>
            </a:r>
            <a:endParaRPr>
              <a:latin typeface="Arial"/>
              <a:cs typeface="Arial"/>
            </a:endParaRPr>
          </a:p>
          <a:p>
            <a:pPr marL="234950">
              <a:spcBef>
                <a:spcPts val="1550"/>
              </a:spcBef>
            </a:pPr>
            <a:r>
              <a:rPr dirty="0">
                <a:latin typeface="Arial"/>
                <a:cs typeface="Arial"/>
              </a:rPr>
              <a:t>IP</a:t>
            </a:r>
            <a:r>
              <a:rPr spc="-105" dirty="0">
                <a:latin typeface="Arial"/>
                <a:cs typeface="Arial"/>
              </a:rPr>
              <a:t> </a:t>
            </a:r>
            <a:r>
              <a:rPr dirty="0">
                <a:latin typeface="Arial"/>
                <a:cs typeface="Arial"/>
              </a:rPr>
              <a:t>Başlıq</a:t>
            </a:r>
            <a:endParaRPr>
              <a:latin typeface="Arial"/>
              <a:cs typeface="Arial"/>
            </a:endParaRPr>
          </a:p>
        </p:txBody>
      </p:sp>
      <p:grpSp>
        <p:nvGrpSpPr>
          <p:cNvPr id="15" name="object 15"/>
          <p:cNvGrpSpPr/>
          <p:nvPr/>
        </p:nvGrpSpPr>
        <p:grpSpPr>
          <a:xfrm>
            <a:off x="5388609" y="3492753"/>
            <a:ext cx="3088640" cy="1299210"/>
            <a:chOff x="3864609" y="3492753"/>
            <a:chExt cx="3088640" cy="1299210"/>
          </a:xfrm>
        </p:grpSpPr>
        <p:sp>
          <p:nvSpPr>
            <p:cNvPr id="16" name="object 16"/>
            <p:cNvSpPr/>
            <p:nvPr/>
          </p:nvSpPr>
          <p:spPr>
            <a:xfrm>
              <a:off x="3870959" y="3499103"/>
              <a:ext cx="3075940" cy="1286510"/>
            </a:xfrm>
            <a:custGeom>
              <a:avLst/>
              <a:gdLst/>
              <a:ahLst/>
              <a:cxnLst/>
              <a:rect l="l" t="t" r="r" b="b"/>
              <a:pathLst>
                <a:path w="3075940" h="1286510">
                  <a:moveTo>
                    <a:pt x="2861056" y="0"/>
                  </a:moveTo>
                  <a:lnTo>
                    <a:pt x="214375" y="0"/>
                  </a:lnTo>
                  <a:lnTo>
                    <a:pt x="165231" y="5663"/>
                  </a:lnTo>
                  <a:lnTo>
                    <a:pt x="120113" y="21795"/>
                  </a:lnTo>
                  <a:lnTo>
                    <a:pt x="80308" y="47106"/>
                  </a:lnTo>
                  <a:lnTo>
                    <a:pt x="47106" y="80308"/>
                  </a:lnTo>
                  <a:lnTo>
                    <a:pt x="21795" y="120113"/>
                  </a:lnTo>
                  <a:lnTo>
                    <a:pt x="5663" y="165231"/>
                  </a:lnTo>
                  <a:lnTo>
                    <a:pt x="0" y="214376"/>
                  </a:lnTo>
                  <a:lnTo>
                    <a:pt x="0" y="1071880"/>
                  </a:lnTo>
                  <a:lnTo>
                    <a:pt x="5663" y="1121024"/>
                  </a:lnTo>
                  <a:lnTo>
                    <a:pt x="21795" y="1166142"/>
                  </a:lnTo>
                  <a:lnTo>
                    <a:pt x="47106" y="1205947"/>
                  </a:lnTo>
                  <a:lnTo>
                    <a:pt x="80308" y="1239149"/>
                  </a:lnTo>
                  <a:lnTo>
                    <a:pt x="120113" y="1264460"/>
                  </a:lnTo>
                  <a:lnTo>
                    <a:pt x="165231" y="1280592"/>
                  </a:lnTo>
                  <a:lnTo>
                    <a:pt x="214375" y="1286256"/>
                  </a:lnTo>
                  <a:lnTo>
                    <a:pt x="2861056" y="1286256"/>
                  </a:lnTo>
                  <a:lnTo>
                    <a:pt x="2910200" y="1280592"/>
                  </a:lnTo>
                  <a:lnTo>
                    <a:pt x="2955318" y="1264460"/>
                  </a:lnTo>
                  <a:lnTo>
                    <a:pt x="2995123" y="1239149"/>
                  </a:lnTo>
                  <a:lnTo>
                    <a:pt x="3028325" y="1205947"/>
                  </a:lnTo>
                  <a:lnTo>
                    <a:pt x="3053636" y="1166142"/>
                  </a:lnTo>
                  <a:lnTo>
                    <a:pt x="3069768" y="1121024"/>
                  </a:lnTo>
                  <a:lnTo>
                    <a:pt x="3075432" y="1071880"/>
                  </a:lnTo>
                  <a:lnTo>
                    <a:pt x="3075432" y="214376"/>
                  </a:lnTo>
                  <a:lnTo>
                    <a:pt x="3069768" y="165231"/>
                  </a:lnTo>
                  <a:lnTo>
                    <a:pt x="3053636" y="120113"/>
                  </a:lnTo>
                  <a:lnTo>
                    <a:pt x="3028325" y="80308"/>
                  </a:lnTo>
                  <a:lnTo>
                    <a:pt x="2995123" y="47106"/>
                  </a:lnTo>
                  <a:lnTo>
                    <a:pt x="2955318" y="21795"/>
                  </a:lnTo>
                  <a:lnTo>
                    <a:pt x="2910200" y="5663"/>
                  </a:lnTo>
                  <a:lnTo>
                    <a:pt x="2861056" y="0"/>
                  </a:lnTo>
                  <a:close/>
                </a:path>
              </a:pathLst>
            </a:custGeom>
            <a:solidFill>
              <a:srgbClr val="BCD6ED"/>
            </a:solidFill>
          </p:spPr>
          <p:txBody>
            <a:bodyPr wrap="square" lIns="0" tIns="0" rIns="0" bIns="0" rtlCol="0"/>
            <a:lstStyle/>
            <a:p>
              <a:endParaRPr/>
            </a:p>
          </p:txBody>
        </p:sp>
        <p:sp>
          <p:nvSpPr>
            <p:cNvPr id="17" name="object 17"/>
            <p:cNvSpPr/>
            <p:nvPr/>
          </p:nvSpPr>
          <p:spPr>
            <a:xfrm>
              <a:off x="3870959" y="3499103"/>
              <a:ext cx="3075940" cy="1286510"/>
            </a:xfrm>
            <a:custGeom>
              <a:avLst/>
              <a:gdLst/>
              <a:ahLst/>
              <a:cxnLst/>
              <a:rect l="l" t="t" r="r" b="b"/>
              <a:pathLst>
                <a:path w="3075940" h="1286510">
                  <a:moveTo>
                    <a:pt x="0" y="214376"/>
                  </a:moveTo>
                  <a:lnTo>
                    <a:pt x="5663" y="165231"/>
                  </a:lnTo>
                  <a:lnTo>
                    <a:pt x="21795" y="120113"/>
                  </a:lnTo>
                  <a:lnTo>
                    <a:pt x="47106" y="80308"/>
                  </a:lnTo>
                  <a:lnTo>
                    <a:pt x="80308" y="47106"/>
                  </a:lnTo>
                  <a:lnTo>
                    <a:pt x="120113" y="21795"/>
                  </a:lnTo>
                  <a:lnTo>
                    <a:pt x="165231" y="5663"/>
                  </a:lnTo>
                  <a:lnTo>
                    <a:pt x="214375" y="0"/>
                  </a:lnTo>
                  <a:lnTo>
                    <a:pt x="2861056" y="0"/>
                  </a:lnTo>
                  <a:lnTo>
                    <a:pt x="2910200" y="5663"/>
                  </a:lnTo>
                  <a:lnTo>
                    <a:pt x="2955318" y="21795"/>
                  </a:lnTo>
                  <a:lnTo>
                    <a:pt x="2995123" y="47106"/>
                  </a:lnTo>
                  <a:lnTo>
                    <a:pt x="3028325" y="80308"/>
                  </a:lnTo>
                  <a:lnTo>
                    <a:pt x="3053636" y="120113"/>
                  </a:lnTo>
                  <a:lnTo>
                    <a:pt x="3069768" y="165231"/>
                  </a:lnTo>
                  <a:lnTo>
                    <a:pt x="3075432" y="214376"/>
                  </a:lnTo>
                  <a:lnTo>
                    <a:pt x="3075432" y="1071880"/>
                  </a:lnTo>
                  <a:lnTo>
                    <a:pt x="3069768" y="1121024"/>
                  </a:lnTo>
                  <a:lnTo>
                    <a:pt x="3053636" y="1166142"/>
                  </a:lnTo>
                  <a:lnTo>
                    <a:pt x="3028325" y="1205947"/>
                  </a:lnTo>
                  <a:lnTo>
                    <a:pt x="2995123" y="1239149"/>
                  </a:lnTo>
                  <a:lnTo>
                    <a:pt x="2955318" y="1264460"/>
                  </a:lnTo>
                  <a:lnTo>
                    <a:pt x="2910200" y="1280592"/>
                  </a:lnTo>
                  <a:lnTo>
                    <a:pt x="2861056" y="1286256"/>
                  </a:lnTo>
                  <a:lnTo>
                    <a:pt x="214375" y="1286256"/>
                  </a:lnTo>
                  <a:lnTo>
                    <a:pt x="165231" y="1280592"/>
                  </a:lnTo>
                  <a:lnTo>
                    <a:pt x="120113" y="1264460"/>
                  </a:lnTo>
                  <a:lnTo>
                    <a:pt x="80308" y="1239149"/>
                  </a:lnTo>
                  <a:lnTo>
                    <a:pt x="47106" y="1205947"/>
                  </a:lnTo>
                  <a:lnTo>
                    <a:pt x="21795" y="1166142"/>
                  </a:lnTo>
                  <a:lnTo>
                    <a:pt x="5663" y="1121024"/>
                  </a:lnTo>
                  <a:lnTo>
                    <a:pt x="0" y="1071880"/>
                  </a:lnTo>
                  <a:lnTo>
                    <a:pt x="0" y="214376"/>
                  </a:lnTo>
                  <a:close/>
                </a:path>
              </a:pathLst>
            </a:custGeom>
            <a:ln w="12192">
              <a:solidFill>
                <a:srgbClr val="9DC3E6"/>
              </a:solidFill>
            </a:ln>
          </p:spPr>
          <p:txBody>
            <a:bodyPr wrap="square" lIns="0" tIns="0" rIns="0" bIns="0" rtlCol="0"/>
            <a:lstStyle/>
            <a:p>
              <a:endParaRPr/>
            </a:p>
          </p:txBody>
        </p:sp>
      </p:grpSp>
      <p:sp>
        <p:nvSpPr>
          <p:cNvPr id="18" name="object 18"/>
          <p:cNvSpPr txBox="1"/>
          <p:nvPr/>
        </p:nvSpPr>
        <p:spPr>
          <a:xfrm>
            <a:off x="5904357" y="3523948"/>
            <a:ext cx="2052320" cy="1202055"/>
          </a:xfrm>
          <a:prstGeom prst="rect">
            <a:avLst/>
          </a:prstGeom>
        </p:spPr>
        <p:txBody>
          <a:bodyPr vert="horz" wrap="square" lIns="0" tIns="33655" rIns="0" bIns="0" rtlCol="0">
            <a:spAutoFit/>
          </a:bodyPr>
          <a:lstStyle/>
          <a:p>
            <a:pPr marL="591185">
              <a:spcBef>
                <a:spcPts val="265"/>
              </a:spcBef>
            </a:pPr>
            <a:r>
              <a:rPr dirty="0">
                <a:latin typeface="Arial"/>
                <a:cs typeface="Arial"/>
              </a:rPr>
              <a:t>IP ID =</a:t>
            </a:r>
            <a:r>
              <a:rPr spc="-60" dirty="0">
                <a:latin typeface="Arial"/>
                <a:cs typeface="Arial"/>
              </a:rPr>
              <a:t> </a:t>
            </a:r>
            <a:r>
              <a:rPr dirty="0">
                <a:latin typeface="Arial"/>
                <a:cs typeface="Arial"/>
              </a:rPr>
              <a:t>x</a:t>
            </a:r>
            <a:endParaRPr>
              <a:latin typeface="Arial"/>
              <a:cs typeface="Arial"/>
            </a:endParaRPr>
          </a:p>
          <a:p>
            <a:pPr marL="33655" marR="5080" indent="-21590" algn="just">
              <a:lnSpc>
                <a:spcPct val="106700"/>
              </a:lnSpc>
              <a:spcBef>
                <a:spcPts val="20"/>
              </a:spcBef>
            </a:pPr>
            <a:r>
              <a:rPr dirty="0">
                <a:latin typeface="Arial"/>
                <a:cs typeface="Arial"/>
              </a:rPr>
              <a:t>Paket uzunluğu =</a:t>
            </a:r>
            <a:r>
              <a:rPr spc="-145" dirty="0">
                <a:latin typeface="Arial"/>
                <a:cs typeface="Arial"/>
              </a:rPr>
              <a:t> </a:t>
            </a:r>
            <a:r>
              <a:rPr dirty="0">
                <a:latin typeface="Arial"/>
                <a:cs typeface="Arial"/>
              </a:rPr>
              <a:t>820 Fraqment ofseti = </a:t>
            </a:r>
            <a:r>
              <a:rPr spc="-5" dirty="0">
                <a:latin typeface="Arial"/>
                <a:cs typeface="Arial"/>
              </a:rPr>
              <a:t>0 </a:t>
            </a:r>
            <a:r>
              <a:rPr spc="-10" dirty="0">
                <a:latin typeface="Arial"/>
                <a:cs typeface="Arial"/>
              </a:rPr>
              <a:t>Daha çox </a:t>
            </a:r>
            <a:r>
              <a:rPr dirty="0">
                <a:latin typeface="Arial"/>
                <a:cs typeface="Arial"/>
              </a:rPr>
              <a:t>fraqment =</a:t>
            </a:r>
            <a:r>
              <a:rPr spc="-90" dirty="0">
                <a:latin typeface="Arial"/>
                <a:cs typeface="Arial"/>
              </a:rPr>
              <a:t> </a:t>
            </a:r>
            <a:r>
              <a:rPr spc="-5" dirty="0">
                <a:latin typeface="Arial"/>
                <a:cs typeface="Arial"/>
              </a:rPr>
              <a:t>1</a:t>
            </a:r>
            <a:endParaRPr>
              <a:latin typeface="Arial"/>
              <a:cs typeface="Arial"/>
            </a:endParaRPr>
          </a:p>
        </p:txBody>
      </p:sp>
      <p:grpSp>
        <p:nvGrpSpPr>
          <p:cNvPr id="19" name="object 19"/>
          <p:cNvGrpSpPr/>
          <p:nvPr/>
        </p:nvGrpSpPr>
        <p:grpSpPr>
          <a:xfrm>
            <a:off x="5388609" y="4937506"/>
            <a:ext cx="3088640" cy="1296035"/>
            <a:chOff x="3864609" y="4937505"/>
            <a:chExt cx="3088640" cy="1296035"/>
          </a:xfrm>
        </p:grpSpPr>
        <p:sp>
          <p:nvSpPr>
            <p:cNvPr id="20" name="object 20"/>
            <p:cNvSpPr/>
            <p:nvPr/>
          </p:nvSpPr>
          <p:spPr>
            <a:xfrm>
              <a:off x="3870959" y="4943855"/>
              <a:ext cx="3075940" cy="1283335"/>
            </a:xfrm>
            <a:custGeom>
              <a:avLst/>
              <a:gdLst/>
              <a:ahLst/>
              <a:cxnLst/>
              <a:rect l="l" t="t" r="r" b="b"/>
              <a:pathLst>
                <a:path w="3075940" h="1283335">
                  <a:moveTo>
                    <a:pt x="2861564" y="0"/>
                  </a:moveTo>
                  <a:lnTo>
                    <a:pt x="213867" y="0"/>
                  </a:lnTo>
                  <a:lnTo>
                    <a:pt x="164831" y="5648"/>
                  </a:lnTo>
                  <a:lnTo>
                    <a:pt x="119816" y="21738"/>
                  </a:lnTo>
                  <a:lnTo>
                    <a:pt x="80107" y="46986"/>
                  </a:lnTo>
                  <a:lnTo>
                    <a:pt x="46986" y="80107"/>
                  </a:lnTo>
                  <a:lnTo>
                    <a:pt x="21738" y="119816"/>
                  </a:lnTo>
                  <a:lnTo>
                    <a:pt x="5648" y="164831"/>
                  </a:lnTo>
                  <a:lnTo>
                    <a:pt x="0" y="213868"/>
                  </a:lnTo>
                  <a:lnTo>
                    <a:pt x="0" y="1069340"/>
                  </a:lnTo>
                  <a:lnTo>
                    <a:pt x="5648" y="1118376"/>
                  </a:lnTo>
                  <a:lnTo>
                    <a:pt x="21738" y="1163391"/>
                  </a:lnTo>
                  <a:lnTo>
                    <a:pt x="46986" y="1203100"/>
                  </a:lnTo>
                  <a:lnTo>
                    <a:pt x="80107" y="1236221"/>
                  </a:lnTo>
                  <a:lnTo>
                    <a:pt x="119816" y="1261469"/>
                  </a:lnTo>
                  <a:lnTo>
                    <a:pt x="164831" y="1277559"/>
                  </a:lnTo>
                  <a:lnTo>
                    <a:pt x="213867" y="1283208"/>
                  </a:lnTo>
                  <a:lnTo>
                    <a:pt x="2861564" y="1283208"/>
                  </a:lnTo>
                  <a:lnTo>
                    <a:pt x="2910600" y="1277559"/>
                  </a:lnTo>
                  <a:lnTo>
                    <a:pt x="2955615" y="1261469"/>
                  </a:lnTo>
                  <a:lnTo>
                    <a:pt x="2995324" y="1236221"/>
                  </a:lnTo>
                  <a:lnTo>
                    <a:pt x="3028445" y="1203100"/>
                  </a:lnTo>
                  <a:lnTo>
                    <a:pt x="3053693" y="1163391"/>
                  </a:lnTo>
                  <a:lnTo>
                    <a:pt x="3069783" y="1118376"/>
                  </a:lnTo>
                  <a:lnTo>
                    <a:pt x="3075432" y="1069340"/>
                  </a:lnTo>
                  <a:lnTo>
                    <a:pt x="3075432" y="213868"/>
                  </a:lnTo>
                  <a:lnTo>
                    <a:pt x="3069783" y="164831"/>
                  </a:lnTo>
                  <a:lnTo>
                    <a:pt x="3053693" y="119816"/>
                  </a:lnTo>
                  <a:lnTo>
                    <a:pt x="3028445" y="80107"/>
                  </a:lnTo>
                  <a:lnTo>
                    <a:pt x="2995324" y="46986"/>
                  </a:lnTo>
                  <a:lnTo>
                    <a:pt x="2955615" y="21738"/>
                  </a:lnTo>
                  <a:lnTo>
                    <a:pt x="2910600" y="5648"/>
                  </a:lnTo>
                  <a:lnTo>
                    <a:pt x="2861564" y="0"/>
                  </a:lnTo>
                  <a:close/>
                </a:path>
              </a:pathLst>
            </a:custGeom>
            <a:solidFill>
              <a:srgbClr val="BCD6ED"/>
            </a:solidFill>
          </p:spPr>
          <p:txBody>
            <a:bodyPr wrap="square" lIns="0" tIns="0" rIns="0" bIns="0" rtlCol="0"/>
            <a:lstStyle/>
            <a:p>
              <a:endParaRPr/>
            </a:p>
          </p:txBody>
        </p:sp>
        <p:sp>
          <p:nvSpPr>
            <p:cNvPr id="21" name="object 21"/>
            <p:cNvSpPr/>
            <p:nvPr/>
          </p:nvSpPr>
          <p:spPr>
            <a:xfrm>
              <a:off x="3870959" y="4943855"/>
              <a:ext cx="3075940" cy="1283335"/>
            </a:xfrm>
            <a:custGeom>
              <a:avLst/>
              <a:gdLst/>
              <a:ahLst/>
              <a:cxnLst/>
              <a:rect l="l" t="t" r="r" b="b"/>
              <a:pathLst>
                <a:path w="3075940" h="1283335">
                  <a:moveTo>
                    <a:pt x="0" y="213868"/>
                  </a:moveTo>
                  <a:lnTo>
                    <a:pt x="5648" y="164831"/>
                  </a:lnTo>
                  <a:lnTo>
                    <a:pt x="21738" y="119816"/>
                  </a:lnTo>
                  <a:lnTo>
                    <a:pt x="46986" y="80107"/>
                  </a:lnTo>
                  <a:lnTo>
                    <a:pt x="80107" y="46986"/>
                  </a:lnTo>
                  <a:lnTo>
                    <a:pt x="119816" y="21738"/>
                  </a:lnTo>
                  <a:lnTo>
                    <a:pt x="164831" y="5648"/>
                  </a:lnTo>
                  <a:lnTo>
                    <a:pt x="213867" y="0"/>
                  </a:lnTo>
                  <a:lnTo>
                    <a:pt x="2861564" y="0"/>
                  </a:lnTo>
                  <a:lnTo>
                    <a:pt x="2910600" y="5648"/>
                  </a:lnTo>
                  <a:lnTo>
                    <a:pt x="2955615" y="21738"/>
                  </a:lnTo>
                  <a:lnTo>
                    <a:pt x="2995324" y="46986"/>
                  </a:lnTo>
                  <a:lnTo>
                    <a:pt x="3028445" y="80107"/>
                  </a:lnTo>
                  <a:lnTo>
                    <a:pt x="3053693" y="119816"/>
                  </a:lnTo>
                  <a:lnTo>
                    <a:pt x="3069783" y="164831"/>
                  </a:lnTo>
                  <a:lnTo>
                    <a:pt x="3075432" y="213868"/>
                  </a:lnTo>
                  <a:lnTo>
                    <a:pt x="3075432" y="1069340"/>
                  </a:lnTo>
                  <a:lnTo>
                    <a:pt x="3069783" y="1118376"/>
                  </a:lnTo>
                  <a:lnTo>
                    <a:pt x="3053693" y="1163391"/>
                  </a:lnTo>
                  <a:lnTo>
                    <a:pt x="3028445" y="1203100"/>
                  </a:lnTo>
                  <a:lnTo>
                    <a:pt x="2995324" y="1236221"/>
                  </a:lnTo>
                  <a:lnTo>
                    <a:pt x="2955615" y="1261469"/>
                  </a:lnTo>
                  <a:lnTo>
                    <a:pt x="2910600" y="1277559"/>
                  </a:lnTo>
                  <a:lnTo>
                    <a:pt x="2861564" y="1283208"/>
                  </a:lnTo>
                  <a:lnTo>
                    <a:pt x="213867" y="1283208"/>
                  </a:lnTo>
                  <a:lnTo>
                    <a:pt x="164831" y="1277559"/>
                  </a:lnTo>
                  <a:lnTo>
                    <a:pt x="119816" y="1261469"/>
                  </a:lnTo>
                  <a:lnTo>
                    <a:pt x="80107" y="1236221"/>
                  </a:lnTo>
                  <a:lnTo>
                    <a:pt x="46986" y="1203100"/>
                  </a:lnTo>
                  <a:lnTo>
                    <a:pt x="21738" y="1163391"/>
                  </a:lnTo>
                  <a:lnTo>
                    <a:pt x="5648" y="1118376"/>
                  </a:lnTo>
                  <a:lnTo>
                    <a:pt x="0" y="1069340"/>
                  </a:lnTo>
                  <a:lnTo>
                    <a:pt x="0" y="213868"/>
                  </a:lnTo>
                  <a:close/>
                </a:path>
              </a:pathLst>
            </a:custGeom>
            <a:ln w="12192">
              <a:solidFill>
                <a:srgbClr val="9DC3E6"/>
              </a:solidFill>
            </a:ln>
          </p:spPr>
          <p:txBody>
            <a:bodyPr wrap="square" lIns="0" tIns="0" rIns="0" bIns="0" rtlCol="0"/>
            <a:lstStyle/>
            <a:p>
              <a:endParaRPr/>
            </a:p>
          </p:txBody>
        </p:sp>
      </p:grpSp>
      <p:sp>
        <p:nvSpPr>
          <p:cNvPr id="22" name="object 22"/>
          <p:cNvSpPr txBox="1"/>
          <p:nvPr/>
        </p:nvSpPr>
        <p:spPr>
          <a:xfrm>
            <a:off x="5800726" y="4967224"/>
            <a:ext cx="2262505" cy="1202690"/>
          </a:xfrm>
          <a:prstGeom prst="rect">
            <a:avLst/>
          </a:prstGeom>
        </p:spPr>
        <p:txBody>
          <a:bodyPr vert="horz" wrap="square" lIns="0" tIns="34290" rIns="0" bIns="0" rtlCol="0">
            <a:spAutoFit/>
          </a:bodyPr>
          <a:lstStyle/>
          <a:p>
            <a:pPr marL="8890" algn="ctr">
              <a:spcBef>
                <a:spcPts val="270"/>
              </a:spcBef>
            </a:pPr>
            <a:r>
              <a:rPr dirty="0">
                <a:latin typeface="Arial"/>
                <a:cs typeface="Arial"/>
              </a:rPr>
              <a:t>IP ID =</a:t>
            </a:r>
            <a:r>
              <a:rPr spc="-55" dirty="0">
                <a:latin typeface="Arial"/>
                <a:cs typeface="Arial"/>
              </a:rPr>
              <a:t> </a:t>
            </a:r>
            <a:r>
              <a:rPr dirty="0">
                <a:latin typeface="Arial"/>
                <a:cs typeface="Arial"/>
              </a:rPr>
              <a:t>x</a:t>
            </a:r>
            <a:endParaRPr>
              <a:latin typeface="Arial"/>
              <a:cs typeface="Arial"/>
            </a:endParaRPr>
          </a:p>
          <a:p>
            <a:pPr marL="12700" marR="5080" indent="-3810" algn="ctr">
              <a:lnSpc>
                <a:spcPct val="106700"/>
              </a:lnSpc>
              <a:spcBef>
                <a:spcPts val="25"/>
              </a:spcBef>
            </a:pPr>
            <a:r>
              <a:rPr spc="5" dirty="0">
                <a:latin typeface="Arial"/>
                <a:cs typeface="Arial"/>
              </a:rPr>
              <a:t>Paket </a:t>
            </a:r>
            <a:r>
              <a:rPr dirty="0">
                <a:latin typeface="Arial"/>
                <a:cs typeface="Arial"/>
              </a:rPr>
              <a:t>uzunluğu = 820 Fragment ofset =</a:t>
            </a:r>
            <a:r>
              <a:rPr spc="-165" dirty="0">
                <a:latin typeface="Arial"/>
                <a:cs typeface="Arial"/>
              </a:rPr>
              <a:t> </a:t>
            </a:r>
            <a:r>
              <a:rPr dirty="0">
                <a:latin typeface="Arial"/>
                <a:cs typeface="Arial"/>
              </a:rPr>
              <a:t>800 </a:t>
            </a:r>
            <a:r>
              <a:rPr spc="-10" dirty="0">
                <a:latin typeface="Arial"/>
                <a:cs typeface="Arial"/>
              </a:rPr>
              <a:t>daha çox </a:t>
            </a:r>
            <a:r>
              <a:rPr dirty="0">
                <a:latin typeface="Arial"/>
                <a:cs typeface="Arial"/>
              </a:rPr>
              <a:t>fraqment =</a:t>
            </a:r>
            <a:r>
              <a:rPr spc="-85" dirty="0">
                <a:latin typeface="Arial"/>
                <a:cs typeface="Arial"/>
              </a:rPr>
              <a:t> </a:t>
            </a:r>
            <a:r>
              <a:rPr dirty="0">
                <a:latin typeface="Arial"/>
                <a:cs typeface="Arial"/>
              </a:rPr>
              <a:t>0</a:t>
            </a:r>
            <a:endParaRPr>
              <a:latin typeface="Arial"/>
              <a:cs typeface="Arial"/>
            </a:endParaRPr>
          </a:p>
        </p:txBody>
      </p:sp>
      <p:sp>
        <p:nvSpPr>
          <p:cNvPr id="23" name="object 23"/>
          <p:cNvSpPr/>
          <p:nvPr/>
        </p:nvSpPr>
        <p:spPr>
          <a:xfrm>
            <a:off x="3233927" y="3221735"/>
            <a:ext cx="5438140" cy="3237230"/>
          </a:xfrm>
          <a:custGeom>
            <a:avLst/>
            <a:gdLst/>
            <a:ahLst/>
            <a:cxnLst/>
            <a:rect l="l" t="t" r="r" b="b"/>
            <a:pathLst>
              <a:path w="5438140" h="3237229">
                <a:moveTo>
                  <a:pt x="0" y="3236976"/>
                </a:moveTo>
                <a:lnTo>
                  <a:pt x="5437632" y="3236976"/>
                </a:lnTo>
                <a:lnTo>
                  <a:pt x="5437632" y="0"/>
                </a:lnTo>
                <a:lnTo>
                  <a:pt x="0" y="0"/>
                </a:lnTo>
                <a:lnTo>
                  <a:pt x="0" y="3236976"/>
                </a:lnTo>
                <a:close/>
              </a:path>
            </a:pathLst>
          </a:custGeom>
          <a:ln w="12192">
            <a:solidFill>
              <a:srgbClr val="E7E6E6"/>
            </a:solidFill>
          </a:ln>
        </p:spPr>
        <p:txBody>
          <a:bodyPr wrap="square" lIns="0" tIns="0" rIns="0" bIns="0" rtlCol="0"/>
          <a:lstStyle/>
          <a:p>
            <a:endParaRPr/>
          </a:p>
        </p:txBody>
      </p:sp>
      <p:sp>
        <p:nvSpPr>
          <p:cNvPr id="24" name="object 24"/>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42</a:t>
            </a:fld>
            <a:endParaRPr spc="-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54322" y="455753"/>
            <a:ext cx="2486025" cy="512445"/>
          </a:xfrm>
          <a:prstGeom prst="rect">
            <a:avLst/>
          </a:prstGeom>
        </p:spPr>
        <p:txBody>
          <a:bodyPr vert="horz" wrap="square" lIns="0" tIns="12065" rIns="0" bIns="0" rtlCol="0" anchor="ctr">
            <a:spAutoFit/>
          </a:bodyPr>
          <a:lstStyle/>
          <a:p>
            <a:pPr marL="12700">
              <a:lnSpc>
                <a:spcPct val="100000"/>
              </a:lnSpc>
              <a:spcBef>
                <a:spcPts val="95"/>
              </a:spcBef>
            </a:pPr>
            <a:r>
              <a:rPr lang="en-US" sz="3200" spc="-5" dirty="0">
                <a:solidFill>
                  <a:srgbClr val="C00000"/>
                </a:solidFill>
              </a:rPr>
              <a:t>Smurf</a:t>
            </a:r>
            <a:r>
              <a:rPr sz="3200" spc="-55" dirty="0">
                <a:solidFill>
                  <a:srgbClr val="C00000"/>
                </a:solidFill>
              </a:rPr>
              <a:t> </a:t>
            </a:r>
            <a:r>
              <a:rPr sz="3200" spc="-5" dirty="0" err="1">
                <a:solidFill>
                  <a:srgbClr val="C00000"/>
                </a:solidFill>
              </a:rPr>
              <a:t>hücum</a:t>
            </a:r>
            <a:r>
              <a:rPr lang="en-US" sz="3200" spc="-5" dirty="0" err="1">
                <a:solidFill>
                  <a:srgbClr val="C00000"/>
                </a:solidFill>
              </a:rPr>
              <a:t>u</a:t>
            </a:r>
            <a:endParaRPr sz="3200" dirty="0"/>
          </a:p>
        </p:txBody>
      </p:sp>
      <p:sp>
        <p:nvSpPr>
          <p:cNvPr id="4" name="object 4"/>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43</a:t>
            </a:fld>
            <a:endParaRPr spc="-5" dirty="0"/>
          </a:p>
        </p:txBody>
      </p:sp>
      <p:sp>
        <p:nvSpPr>
          <p:cNvPr id="3" name="object 3"/>
          <p:cNvSpPr txBox="1"/>
          <p:nvPr/>
        </p:nvSpPr>
        <p:spPr>
          <a:xfrm>
            <a:off x="2231542" y="1402915"/>
            <a:ext cx="7735570" cy="3319498"/>
          </a:xfrm>
          <a:prstGeom prst="rect">
            <a:avLst/>
          </a:prstGeom>
        </p:spPr>
        <p:txBody>
          <a:bodyPr vert="horz" wrap="square" lIns="0" tIns="97155" rIns="0" bIns="0" rtlCol="0">
            <a:spAutoFit/>
          </a:bodyPr>
          <a:lstStyle/>
          <a:p>
            <a:pPr marL="241300" indent="-229235">
              <a:spcBef>
                <a:spcPts val="765"/>
              </a:spcBef>
              <a:buChar char="•"/>
              <a:tabLst>
                <a:tab pos="241935" algn="l"/>
              </a:tabLst>
            </a:pPr>
            <a:r>
              <a:rPr lang="en-US" sz="2800" spc="5" dirty="0">
                <a:solidFill>
                  <a:srgbClr val="6F2F9F"/>
                </a:solidFill>
                <a:latin typeface="Arial"/>
                <a:cs typeface="Arial"/>
              </a:rPr>
              <a:t>Bu, IP </a:t>
            </a:r>
            <a:r>
              <a:rPr lang="en-US" sz="2800" spc="5" dirty="0" err="1">
                <a:solidFill>
                  <a:srgbClr val="6F2F9F"/>
                </a:solidFill>
                <a:latin typeface="Arial"/>
                <a:cs typeface="Arial"/>
              </a:rPr>
              <a:t>saxtakarlığını</a:t>
            </a:r>
            <a:r>
              <a:rPr lang="en-US" sz="2800" spc="5" dirty="0">
                <a:solidFill>
                  <a:srgbClr val="6F2F9F"/>
                </a:solidFill>
                <a:latin typeface="Arial"/>
                <a:cs typeface="Arial"/>
              </a:rPr>
              <a:t> </a:t>
            </a:r>
            <a:r>
              <a:rPr lang="en-US" sz="2800" spc="5" dirty="0" err="1">
                <a:solidFill>
                  <a:srgbClr val="6F2F9F"/>
                </a:solidFill>
                <a:latin typeface="Arial"/>
                <a:cs typeface="Arial"/>
              </a:rPr>
              <a:t>əhatə</a:t>
            </a:r>
            <a:r>
              <a:rPr lang="en-US" sz="2800" spc="5" dirty="0">
                <a:solidFill>
                  <a:srgbClr val="6F2F9F"/>
                </a:solidFill>
                <a:latin typeface="Arial"/>
                <a:cs typeface="Arial"/>
              </a:rPr>
              <a:t> </a:t>
            </a:r>
            <a:r>
              <a:rPr lang="en-US" sz="2800" spc="5" dirty="0" err="1">
                <a:solidFill>
                  <a:srgbClr val="6F2F9F"/>
                </a:solidFill>
                <a:latin typeface="Arial"/>
                <a:cs typeface="Arial"/>
              </a:rPr>
              <a:t>edən</a:t>
            </a:r>
            <a:r>
              <a:rPr lang="en-US" sz="2800" spc="5" dirty="0">
                <a:solidFill>
                  <a:srgbClr val="6F2F9F"/>
                </a:solidFill>
                <a:latin typeface="Arial"/>
                <a:cs typeface="Arial"/>
              </a:rPr>
              <a:t> </a:t>
            </a:r>
            <a:r>
              <a:rPr lang="en-US" sz="2800" spc="5" dirty="0" err="1">
                <a:solidFill>
                  <a:srgbClr val="6F2F9F"/>
                </a:solidFill>
                <a:latin typeface="Arial"/>
                <a:cs typeface="Arial"/>
              </a:rPr>
              <a:t>bir</a:t>
            </a:r>
            <a:r>
              <a:rPr lang="en-US" sz="2800" spc="5" dirty="0">
                <a:solidFill>
                  <a:srgbClr val="6F2F9F"/>
                </a:solidFill>
                <a:latin typeface="Arial"/>
                <a:cs typeface="Arial"/>
              </a:rPr>
              <a:t> DoS </a:t>
            </a:r>
            <a:r>
              <a:rPr lang="en-US" sz="2800" spc="5" dirty="0" err="1">
                <a:solidFill>
                  <a:srgbClr val="6F2F9F"/>
                </a:solidFill>
                <a:latin typeface="Arial"/>
                <a:cs typeface="Arial"/>
              </a:rPr>
              <a:t>hücumudur</a:t>
            </a:r>
            <a:endParaRPr lang="en-US" sz="2800" spc="5" dirty="0">
              <a:solidFill>
                <a:srgbClr val="6F2F9F"/>
              </a:solidFill>
              <a:latin typeface="Arial"/>
              <a:cs typeface="Arial"/>
            </a:endParaRPr>
          </a:p>
          <a:p>
            <a:pPr marL="241300" indent="-229235">
              <a:spcBef>
                <a:spcPts val="765"/>
              </a:spcBef>
              <a:buChar char="•"/>
              <a:tabLst>
                <a:tab pos="241935" algn="l"/>
              </a:tabLst>
            </a:pPr>
            <a:r>
              <a:rPr lang="en-US" sz="2800" spc="5" dirty="0" err="1">
                <a:solidFill>
                  <a:srgbClr val="6F2F9F"/>
                </a:solidFill>
                <a:latin typeface="Arial"/>
                <a:cs typeface="Arial"/>
              </a:rPr>
              <a:t>Bütün</a:t>
            </a:r>
            <a:r>
              <a:rPr lang="en-US" sz="2800" spc="5" dirty="0">
                <a:solidFill>
                  <a:srgbClr val="6F2F9F"/>
                </a:solidFill>
                <a:latin typeface="Arial"/>
                <a:cs typeface="Arial"/>
              </a:rPr>
              <a:t> IP </a:t>
            </a:r>
            <a:r>
              <a:rPr lang="en-US" sz="2800" spc="5" dirty="0" err="1">
                <a:solidFill>
                  <a:srgbClr val="6F2F9F"/>
                </a:solidFill>
                <a:latin typeface="Arial"/>
                <a:cs typeface="Arial"/>
              </a:rPr>
              <a:t>Yayım</a:t>
            </a:r>
            <a:r>
              <a:rPr lang="en-US" sz="2800" spc="5" dirty="0">
                <a:solidFill>
                  <a:srgbClr val="6F2F9F"/>
                </a:solidFill>
                <a:latin typeface="Arial"/>
                <a:cs typeface="Arial"/>
              </a:rPr>
              <a:t> </a:t>
            </a:r>
            <a:r>
              <a:rPr lang="en-US" sz="2800" spc="5" dirty="0" err="1">
                <a:solidFill>
                  <a:srgbClr val="6F2F9F"/>
                </a:solidFill>
                <a:latin typeface="Arial"/>
                <a:cs typeface="Arial"/>
              </a:rPr>
              <a:t>ünvanlarına</a:t>
            </a:r>
            <a:r>
              <a:rPr lang="en-US" sz="2800" spc="5" dirty="0">
                <a:solidFill>
                  <a:srgbClr val="6F2F9F"/>
                </a:solidFill>
                <a:latin typeface="Arial"/>
                <a:cs typeface="Arial"/>
              </a:rPr>
              <a:t> Ping </a:t>
            </a:r>
            <a:r>
              <a:rPr lang="en-US" sz="2800" spc="5" dirty="0" err="1">
                <a:solidFill>
                  <a:srgbClr val="6F2F9F"/>
                </a:solidFill>
                <a:latin typeface="Arial"/>
                <a:cs typeface="Arial"/>
              </a:rPr>
              <a:t>verilirPinq</a:t>
            </a:r>
            <a:r>
              <a:rPr lang="en-US" sz="2800" spc="5" dirty="0">
                <a:solidFill>
                  <a:srgbClr val="6F2F9F"/>
                </a:solidFill>
                <a:latin typeface="Arial"/>
                <a:cs typeface="Arial"/>
              </a:rPr>
              <a:t> </a:t>
            </a:r>
            <a:r>
              <a:rPr lang="en-US" sz="2800" spc="5" dirty="0" err="1">
                <a:solidFill>
                  <a:srgbClr val="6F2F9F"/>
                </a:solidFill>
                <a:latin typeface="Arial"/>
                <a:cs typeface="Arial"/>
              </a:rPr>
              <a:t>paketinə</a:t>
            </a:r>
            <a:r>
              <a:rPr lang="en-US" sz="2800" spc="5" dirty="0">
                <a:solidFill>
                  <a:srgbClr val="6F2F9F"/>
                </a:solidFill>
                <a:latin typeface="Arial"/>
                <a:cs typeface="Arial"/>
              </a:rPr>
              <a:t> </a:t>
            </a:r>
            <a:r>
              <a:rPr lang="en-US" sz="2800" spc="5" dirty="0" err="1">
                <a:solidFill>
                  <a:srgbClr val="6F2F9F"/>
                </a:solidFill>
                <a:latin typeface="Arial"/>
                <a:cs typeface="Arial"/>
              </a:rPr>
              <a:t>və</a:t>
            </a:r>
            <a:r>
              <a:rPr lang="en-US" sz="2800" spc="5" dirty="0">
                <a:solidFill>
                  <a:srgbClr val="6F2F9F"/>
                </a:solidFill>
                <a:latin typeface="Arial"/>
                <a:cs typeface="Arial"/>
              </a:rPr>
              <a:t> </a:t>
            </a:r>
            <a:r>
              <a:rPr lang="en-US" sz="2800" spc="5" dirty="0" err="1">
                <a:solidFill>
                  <a:srgbClr val="6F2F9F"/>
                </a:solidFill>
                <a:latin typeface="Arial"/>
                <a:cs typeface="Arial"/>
              </a:rPr>
              <a:t>hədəf</a:t>
            </a:r>
            <a:r>
              <a:rPr lang="en-US" sz="2800" spc="5" dirty="0">
                <a:solidFill>
                  <a:srgbClr val="6F2F9F"/>
                </a:solidFill>
                <a:latin typeface="Arial"/>
                <a:cs typeface="Arial"/>
              </a:rPr>
              <a:t> </a:t>
            </a:r>
            <a:r>
              <a:rPr lang="en-US" sz="2800" spc="5" dirty="0" err="1">
                <a:solidFill>
                  <a:srgbClr val="6F2F9F"/>
                </a:solidFill>
                <a:latin typeface="Arial"/>
                <a:cs typeface="Arial"/>
              </a:rPr>
              <a:t>kompüterə</a:t>
            </a:r>
            <a:r>
              <a:rPr lang="en-US" sz="2800" spc="5" dirty="0">
                <a:solidFill>
                  <a:srgbClr val="6F2F9F"/>
                </a:solidFill>
                <a:latin typeface="Arial"/>
                <a:cs typeface="Arial"/>
              </a:rPr>
              <a:t> </a:t>
            </a:r>
            <a:r>
              <a:rPr lang="en-US" sz="2800" spc="5" dirty="0" err="1">
                <a:solidFill>
                  <a:srgbClr val="6F2F9F"/>
                </a:solidFill>
                <a:latin typeface="Arial"/>
                <a:cs typeface="Arial"/>
              </a:rPr>
              <a:t>cavabı</a:t>
            </a:r>
            <a:r>
              <a:rPr lang="en-US" sz="2800" spc="5" dirty="0">
                <a:solidFill>
                  <a:srgbClr val="6F2F9F"/>
                </a:solidFill>
                <a:latin typeface="Arial"/>
                <a:cs typeface="Arial"/>
              </a:rPr>
              <a:t> </a:t>
            </a:r>
            <a:r>
              <a:rPr lang="en-US" sz="2800" spc="5" dirty="0" err="1">
                <a:solidFill>
                  <a:srgbClr val="6F2F9F"/>
                </a:solidFill>
                <a:latin typeface="Arial"/>
                <a:cs typeface="Arial"/>
              </a:rPr>
              <a:t>stimullaşdırır</a:t>
            </a:r>
            <a:endParaRPr lang="en-US" sz="2800" spc="5" dirty="0">
              <a:solidFill>
                <a:srgbClr val="6F2F9F"/>
              </a:solidFill>
              <a:latin typeface="Arial"/>
              <a:cs typeface="Arial"/>
            </a:endParaRPr>
          </a:p>
          <a:p>
            <a:pPr marL="241300" indent="-229235">
              <a:spcBef>
                <a:spcPts val="765"/>
              </a:spcBef>
              <a:buChar char="•"/>
              <a:tabLst>
                <a:tab pos="241935" algn="l"/>
              </a:tabLst>
            </a:pPr>
            <a:r>
              <a:rPr lang="en-US" sz="2800" spc="5" dirty="0" err="1">
                <a:solidFill>
                  <a:srgbClr val="6F2F9F"/>
                </a:solidFill>
                <a:latin typeface="Arial"/>
                <a:cs typeface="Arial"/>
              </a:rPr>
              <a:t>Böyük</a:t>
            </a:r>
            <a:r>
              <a:rPr lang="en-US" sz="2800" spc="5" dirty="0">
                <a:solidFill>
                  <a:srgbClr val="6F2F9F"/>
                </a:solidFill>
                <a:latin typeface="Arial"/>
                <a:cs typeface="Arial"/>
              </a:rPr>
              <a:t> </a:t>
            </a:r>
            <a:r>
              <a:rPr lang="en-US" sz="2800" spc="5" dirty="0" err="1">
                <a:solidFill>
                  <a:srgbClr val="6F2F9F"/>
                </a:solidFill>
                <a:latin typeface="Arial"/>
                <a:cs typeface="Arial"/>
              </a:rPr>
              <a:t>miqdarda</a:t>
            </a:r>
            <a:r>
              <a:rPr lang="en-US" sz="2800" spc="5" dirty="0">
                <a:solidFill>
                  <a:srgbClr val="6F2F9F"/>
                </a:solidFill>
                <a:latin typeface="Arial"/>
                <a:cs typeface="Arial"/>
              </a:rPr>
              <a:t> </a:t>
            </a:r>
            <a:r>
              <a:rPr lang="en-US" sz="2800" spc="5" dirty="0" err="1">
                <a:solidFill>
                  <a:srgbClr val="6F2F9F"/>
                </a:solidFill>
                <a:latin typeface="Arial"/>
                <a:cs typeface="Arial"/>
              </a:rPr>
              <a:t>şəbəkə</a:t>
            </a:r>
            <a:r>
              <a:rPr lang="en-US" sz="2800" spc="5" dirty="0">
                <a:solidFill>
                  <a:srgbClr val="6F2F9F"/>
                </a:solidFill>
                <a:latin typeface="Arial"/>
                <a:cs typeface="Arial"/>
              </a:rPr>
              <a:t> </a:t>
            </a:r>
            <a:r>
              <a:rPr lang="en-US" sz="2800" spc="5" dirty="0" err="1">
                <a:solidFill>
                  <a:srgbClr val="6F2F9F"/>
                </a:solidFill>
                <a:latin typeface="Arial"/>
                <a:cs typeface="Arial"/>
              </a:rPr>
              <a:t>sıxlığı</a:t>
            </a:r>
            <a:r>
              <a:rPr lang="en-US" sz="2800" spc="5" dirty="0">
                <a:solidFill>
                  <a:srgbClr val="6F2F9F"/>
                </a:solidFill>
                <a:latin typeface="Arial"/>
                <a:cs typeface="Arial"/>
              </a:rPr>
              <a:t> </a:t>
            </a:r>
            <a:r>
              <a:rPr lang="en-US" sz="2800" spc="5" dirty="0" err="1">
                <a:solidFill>
                  <a:srgbClr val="6F2F9F"/>
                </a:solidFill>
                <a:latin typeface="Arial"/>
                <a:cs typeface="Arial"/>
              </a:rPr>
              <a:t>yaratmaq</a:t>
            </a:r>
            <a:r>
              <a:rPr lang="en-US" sz="2800" spc="5" dirty="0">
                <a:solidFill>
                  <a:srgbClr val="6F2F9F"/>
                </a:solidFill>
                <a:latin typeface="Arial"/>
                <a:cs typeface="Arial"/>
              </a:rPr>
              <a:t> </a:t>
            </a:r>
            <a:r>
              <a:rPr lang="en-US" sz="2800" spc="5" dirty="0" err="1">
                <a:solidFill>
                  <a:srgbClr val="6F2F9F"/>
                </a:solidFill>
                <a:latin typeface="Arial"/>
                <a:cs typeface="Arial"/>
              </a:rPr>
              <a:t>üçün</a:t>
            </a:r>
            <a:r>
              <a:rPr lang="en-US" sz="2800" spc="5" dirty="0">
                <a:solidFill>
                  <a:srgbClr val="6F2F9F"/>
                </a:solidFill>
                <a:latin typeface="Arial"/>
                <a:cs typeface="Arial"/>
              </a:rPr>
              <a:t> proses </a:t>
            </a:r>
            <a:r>
              <a:rPr lang="en-US" sz="2800" spc="5" dirty="0" err="1">
                <a:solidFill>
                  <a:srgbClr val="6F2F9F"/>
                </a:solidFill>
                <a:latin typeface="Arial"/>
                <a:cs typeface="Arial"/>
              </a:rPr>
              <a:t>təkrarlanır</a:t>
            </a:r>
            <a:r>
              <a:rPr lang="en-US" sz="2800" spc="5" dirty="0">
                <a:solidFill>
                  <a:srgbClr val="6F2F9F"/>
                </a:solidFill>
                <a:latin typeface="Arial"/>
                <a:cs typeface="Arial"/>
              </a:rPr>
              <a:t> </a:t>
            </a:r>
            <a:r>
              <a:rPr lang="en-US" sz="2800" spc="5" dirty="0" err="1">
                <a:solidFill>
                  <a:srgbClr val="6F2F9F"/>
                </a:solidFill>
                <a:latin typeface="Arial"/>
                <a:cs typeface="Arial"/>
              </a:rPr>
              <a:t>və</a:t>
            </a:r>
            <a:r>
              <a:rPr lang="en-US" sz="2800" spc="5" dirty="0">
                <a:solidFill>
                  <a:srgbClr val="6F2F9F"/>
                </a:solidFill>
                <a:latin typeface="Arial"/>
                <a:cs typeface="Arial"/>
              </a:rPr>
              <a:t> </a:t>
            </a:r>
            <a:r>
              <a:rPr lang="en-US" sz="2800" spc="5" dirty="0" err="1">
                <a:solidFill>
                  <a:srgbClr val="6F2F9F"/>
                </a:solidFill>
                <a:latin typeface="Arial"/>
                <a:cs typeface="Arial"/>
              </a:rPr>
              <a:t>avtomatlaşdırılır</a:t>
            </a:r>
            <a:endParaRPr sz="2800" dirty="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7395" y="535382"/>
            <a:ext cx="5614670" cy="512445"/>
          </a:xfrm>
          <a:prstGeom prst="rect">
            <a:avLst/>
          </a:prstGeom>
        </p:spPr>
        <p:txBody>
          <a:bodyPr vert="horz" wrap="square" lIns="0" tIns="12065" rIns="0" bIns="0" rtlCol="0" anchor="ctr">
            <a:spAutoFit/>
          </a:bodyPr>
          <a:lstStyle/>
          <a:p>
            <a:pPr marL="12700">
              <a:lnSpc>
                <a:spcPct val="100000"/>
              </a:lnSpc>
              <a:spcBef>
                <a:spcPts val="95"/>
              </a:spcBef>
            </a:pPr>
            <a:r>
              <a:rPr sz="3200" spc="-10" dirty="0">
                <a:solidFill>
                  <a:srgbClr val="C00000"/>
                </a:solidFill>
              </a:rPr>
              <a:t>Smurf üçün </a:t>
            </a:r>
            <a:r>
              <a:rPr sz="3200" spc="-55" dirty="0">
                <a:solidFill>
                  <a:srgbClr val="C00000"/>
                </a:solidFill>
              </a:rPr>
              <a:t>bir </a:t>
            </a:r>
            <a:r>
              <a:rPr sz="3200" spc="-5" dirty="0">
                <a:solidFill>
                  <a:srgbClr val="C00000"/>
                </a:solidFill>
              </a:rPr>
              <a:t>nümunə</a:t>
            </a:r>
            <a:r>
              <a:rPr sz="3200" spc="55" dirty="0">
                <a:solidFill>
                  <a:srgbClr val="C00000"/>
                </a:solidFill>
              </a:rPr>
              <a:t> </a:t>
            </a:r>
            <a:r>
              <a:rPr sz="3200" spc="-25" dirty="0">
                <a:solidFill>
                  <a:srgbClr val="C00000"/>
                </a:solidFill>
              </a:rPr>
              <a:t>Hücum</a:t>
            </a:r>
            <a:endParaRPr sz="3200"/>
          </a:p>
        </p:txBody>
      </p:sp>
      <p:grpSp>
        <p:nvGrpSpPr>
          <p:cNvPr id="3" name="object 3"/>
          <p:cNvGrpSpPr/>
          <p:nvPr/>
        </p:nvGrpSpPr>
        <p:grpSpPr>
          <a:xfrm>
            <a:off x="2755391" y="1697735"/>
            <a:ext cx="6681470" cy="3962400"/>
            <a:chOff x="1231391" y="1697735"/>
            <a:chExt cx="6681470" cy="3962400"/>
          </a:xfrm>
        </p:grpSpPr>
        <p:sp>
          <p:nvSpPr>
            <p:cNvPr id="4" name="object 4"/>
            <p:cNvSpPr/>
            <p:nvPr/>
          </p:nvSpPr>
          <p:spPr>
            <a:xfrm>
              <a:off x="1231391" y="1697735"/>
              <a:ext cx="6681216" cy="3962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12234" y="4473066"/>
              <a:ext cx="848019" cy="326770"/>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44</a:t>
            </a:fld>
            <a:endParaRPr spc="-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56329" y="515875"/>
            <a:ext cx="3877310" cy="512445"/>
          </a:xfrm>
          <a:prstGeom prst="rect">
            <a:avLst/>
          </a:prstGeom>
        </p:spPr>
        <p:txBody>
          <a:bodyPr vert="horz" wrap="square" lIns="0" tIns="11430" rIns="0" bIns="0" rtlCol="0" anchor="ctr">
            <a:spAutoFit/>
          </a:bodyPr>
          <a:lstStyle/>
          <a:p>
            <a:pPr marL="12700">
              <a:lnSpc>
                <a:spcPct val="100000"/>
              </a:lnSpc>
              <a:spcBef>
                <a:spcPts val="90"/>
              </a:spcBef>
            </a:pPr>
            <a:r>
              <a:rPr lang="en-US" sz="3200" spc="-10" dirty="0">
                <a:solidFill>
                  <a:srgbClr val="C00000"/>
                </a:solidFill>
              </a:rPr>
              <a:t>Death</a:t>
            </a:r>
            <a:r>
              <a:rPr sz="3200" spc="-10" dirty="0">
                <a:solidFill>
                  <a:srgbClr val="C00000"/>
                </a:solidFill>
              </a:rPr>
              <a:t> </a:t>
            </a:r>
            <a:r>
              <a:rPr sz="3200" spc="-5" dirty="0">
                <a:solidFill>
                  <a:srgbClr val="C00000"/>
                </a:solidFill>
              </a:rPr>
              <a:t>ping</a:t>
            </a:r>
            <a:r>
              <a:rPr sz="3200" spc="-40" dirty="0">
                <a:solidFill>
                  <a:srgbClr val="C00000"/>
                </a:solidFill>
              </a:rPr>
              <a:t> </a:t>
            </a:r>
            <a:r>
              <a:rPr sz="3200" spc="-10" dirty="0">
                <a:solidFill>
                  <a:srgbClr val="C00000"/>
                </a:solidFill>
              </a:rPr>
              <a:t>hücum</a:t>
            </a:r>
            <a:endParaRPr sz="3200" dirty="0"/>
          </a:p>
        </p:txBody>
      </p:sp>
      <p:sp>
        <p:nvSpPr>
          <p:cNvPr id="3" name="object 3"/>
          <p:cNvSpPr txBox="1"/>
          <p:nvPr/>
        </p:nvSpPr>
        <p:spPr>
          <a:xfrm>
            <a:off x="2013610" y="1619250"/>
            <a:ext cx="7950200" cy="837565"/>
          </a:xfrm>
          <a:prstGeom prst="rect">
            <a:avLst/>
          </a:prstGeom>
        </p:spPr>
        <p:txBody>
          <a:bodyPr vert="horz" wrap="square" lIns="0" tIns="62230" rIns="0" bIns="0" rtlCol="0">
            <a:spAutoFit/>
          </a:bodyPr>
          <a:lstStyle/>
          <a:p>
            <a:pPr marL="241300" marR="5080" indent="-229235">
              <a:lnSpc>
                <a:spcPts val="3020"/>
              </a:lnSpc>
              <a:spcBef>
                <a:spcPts val="490"/>
              </a:spcBef>
              <a:buChar char="•"/>
              <a:tabLst>
                <a:tab pos="241935" algn="l"/>
                <a:tab pos="2101215" algn="l"/>
                <a:tab pos="5128895" algn="l"/>
                <a:tab pos="6503670" algn="l"/>
              </a:tabLst>
            </a:pPr>
            <a:r>
              <a:rPr sz="2800" spc="5" dirty="0">
                <a:solidFill>
                  <a:srgbClr val="6F2F9F"/>
                </a:solidFill>
                <a:latin typeface="Arial"/>
                <a:cs typeface="Arial"/>
              </a:rPr>
              <a:t>Bu</a:t>
            </a:r>
            <a:r>
              <a:rPr sz="2800" spc="395" dirty="0">
                <a:solidFill>
                  <a:srgbClr val="6F2F9F"/>
                </a:solidFill>
                <a:latin typeface="Arial"/>
                <a:cs typeface="Arial"/>
              </a:rPr>
              <a:t> </a:t>
            </a:r>
            <a:r>
              <a:rPr sz="2800" spc="-10" dirty="0">
                <a:solidFill>
                  <a:srgbClr val="6F2F9F"/>
                </a:solidFill>
                <a:latin typeface="Arial"/>
                <a:cs typeface="Arial"/>
              </a:rPr>
              <a:t>zaman </a:t>
            </a:r>
            <a:r>
              <a:rPr sz="2800" spc="-5" dirty="0">
                <a:solidFill>
                  <a:srgbClr val="6F2F9F"/>
                </a:solidFill>
                <a:latin typeface="Arial"/>
                <a:cs typeface="Arial"/>
              </a:rPr>
              <a:t>baş verir</a:t>
            </a:r>
            <a:r>
              <a:rPr sz="2800" spc="385" dirty="0">
                <a:solidFill>
                  <a:srgbClr val="6F2F9F"/>
                </a:solidFill>
                <a:latin typeface="Arial"/>
                <a:cs typeface="Arial"/>
              </a:rPr>
              <a:t> </a:t>
            </a:r>
            <a:r>
              <a:rPr sz="2800" spc="-5" dirty="0">
                <a:solidFill>
                  <a:srgbClr val="6F2F9F"/>
                </a:solidFill>
                <a:latin typeface="Arial"/>
                <a:cs typeface="Arial"/>
              </a:rPr>
              <a:t>the</a:t>
            </a:r>
            <a:r>
              <a:rPr sz="2800" spc="390" dirty="0">
                <a:solidFill>
                  <a:srgbClr val="6F2F9F"/>
                </a:solidFill>
                <a:latin typeface="Arial"/>
                <a:cs typeface="Arial"/>
              </a:rPr>
              <a:t> </a:t>
            </a:r>
            <a:r>
              <a:rPr sz="2800" spc="-5" dirty="0">
                <a:solidFill>
                  <a:srgbClr val="6F2F9F"/>
                </a:solidFill>
                <a:latin typeface="Arial"/>
                <a:cs typeface="Arial"/>
              </a:rPr>
              <a:t>şəbəkə paketləri </a:t>
            </a:r>
            <a:r>
              <a:rPr sz="2800" spc="5" dirty="0">
                <a:solidFill>
                  <a:srgbClr val="6F2F9F"/>
                </a:solidFill>
                <a:latin typeface="Arial"/>
                <a:cs typeface="Arial"/>
              </a:rPr>
              <a:t>böyük paketlə </a:t>
            </a:r>
            <a:r>
              <a:rPr sz="2800" dirty="0">
                <a:solidFill>
                  <a:srgbClr val="6F2F9F"/>
                </a:solidFill>
                <a:latin typeface="Arial"/>
                <a:cs typeface="Arial"/>
              </a:rPr>
              <a:t>hədəf </a:t>
            </a:r>
            <a:r>
              <a:rPr sz="2800" spc="-5" dirty="0">
                <a:solidFill>
                  <a:srgbClr val="6F2F9F"/>
                </a:solidFill>
                <a:latin typeface="Arial"/>
                <a:cs typeface="Arial"/>
              </a:rPr>
              <a:t>maşına </a:t>
            </a:r>
            <a:r>
              <a:rPr sz="2800" spc="5" dirty="0">
                <a:solidFill>
                  <a:srgbClr val="6F2F9F"/>
                </a:solidFill>
                <a:latin typeface="Arial"/>
                <a:cs typeface="Arial"/>
              </a:rPr>
              <a:t>ping </a:t>
            </a:r>
            <a:r>
              <a:rPr sz="2800" dirty="0">
                <a:solidFill>
                  <a:srgbClr val="6F2F9F"/>
                </a:solidFill>
                <a:latin typeface="Arial"/>
                <a:cs typeface="Arial"/>
              </a:rPr>
              <a:t>etmək üçün </a:t>
            </a:r>
            <a:r>
              <a:rPr sz="2800" spc="5" dirty="0">
                <a:solidFill>
                  <a:srgbClr val="6F2F9F"/>
                </a:solidFill>
                <a:latin typeface="Arial"/>
                <a:cs typeface="Arial"/>
              </a:rPr>
              <a:t>istifadə </a:t>
            </a:r>
            <a:r>
              <a:rPr sz="2800" dirty="0">
                <a:solidFill>
                  <a:srgbClr val="6F2F9F"/>
                </a:solidFill>
                <a:latin typeface="Arial"/>
                <a:cs typeface="Arial"/>
              </a:rPr>
              <a:t>olunur</a:t>
            </a:r>
            <a:r>
              <a:rPr sz="2800" spc="-105" dirty="0">
                <a:solidFill>
                  <a:srgbClr val="6F2F9F"/>
                </a:solidFill>
                <a:latin typeface="Arial"/>
                <a:cs typeface="Arial"/>
              </a:rPr>
              <a:t> </a:t>
            </a:r>
            <a:r>
              <a:rPr sz="2800" spc="5" dirty="0">
                <a:solidFill>
                  <a:srgbClr val="6F2F9F"/>
                </a:solidFill>
                <a:latin typeface="Arial"/>
                <a:cs typeface="Arial"/>
              </a:rPr>
              <a:t>ölçüsü</a:t>
            </a:r>
            <a:endParaRPr sz="2800">
              <a:latin typeface="Arial"/>
              <a:cs typeface="Arial"/>
            </a:endParaRPr>
          </a:p>
        </p:txBody>
      </p:sp>
      <p:sp>
        <p:nvSpPr>
          <p:cNvPr id="4" name="object 4"/>
          <p:cNvSpPr/>
          <p:nvPr/>
        </p:nvSpPr>
        <p:spPr>
          <a:xfrm>
            <a:off x="3194304" y="3145535"/>
            <a:ext cx="6187440" cy="284683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45</a:t>
            </a:fld>
            <a:endParaRPr spc="-5"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583F6-63CB-514F-8008-107CEDDA392A}"/>
              </a:ext>
            </a:extLst>
          </p:cNvPr>
          <p:cNvSpPr>
            <a:spLocks noGrp="1"/>
          </p:cNvSpPr>
          <p:nvPr>
            <p:ph type="title"/>
          </p:nvPr>
        </p:nvSpPr>
        <p:spPr>
          <a:xfrm>
            <a:off x="686834" y="1153572"/>
            <a:ext cx="3200400" cy="4461163"/>
          </a:xfrm>
        </p:spPr>
        <p:txBody>
          <a:bodyPr>
            <a:normAutofit/>
          </a:bodyPr>
          <a:lstStyle/>
          <a:p>
            <a:br>
              <a:rPr lang="en-US" b="1" dirty="0">
                <a:solidFill>
                  <a:srgbClr val="FFFFFF"/>
                </a:solidFill>
              </a:rPr>
            </a:br>
            <a:r>
              <a:rPr lang="az" b="1" dirty="0">
                <a:solidFill>
                  <a:srgbClr val="FFFFFF"/>
                </a:solidFill>
              </a:rPr>
              <a:t>DDoS botnetləri</a:t>
            </a:r>
            <a:br>
              <a:rPr lang="en-US" b="1" dirty="0">
                <a:solidFill>
                  <a:srgbClr val="FFFFFF"/>
                </a:solidFill>
              </a:rPr>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78B6522-73BF-2943-93D1-07A0C7FD3403}"/>
              </a:ext>
            </a:extLst>
          </p:cNvPr>
          <p:cNvSpPr>
            <a:spLocks noGrp="1"/>
          </p:cNvSpPr>
          <p:nvPr>
            <p:ph idx="1"/>
          </p:nvPr>
        </p:nvSpPr>
        <p:spPr>
          <a:xfrm>
            <a:off x="4242031" y="367408"/>
            <a:ext cx="6906491" cy="5585619"/>
          </a:xfrm>
        </p:spPr>
        <p:txBody>
          <a:bodyPr anchor="ctr">
            <a:normAutofit/>
          </a:bodyPr>
          <a:lstStyle/>
          <a:p>
            <a:r>
              <a:rPr lang="az" dirty="0"/>
              <a:t>Botnet kiberhücumlar üçün istifadə edilən və Komanda və İdarəetmə Mərkəzindən (C&amp;C) uzaqdan idarə olunan oğurlanmış qoşulmuş cihazların toplusudur.</a:t>
            </a:r>
          </a:p>
          <a:p>
            <a:r>
              <a:rPr lang="az" dirty="0"/>
              <a:t>Təcavüzkarlar cihazı təhlükə altına almaq üçün zərərli proqram və digər üsullardan istifadə edərək onu təcavüzkarın botnetində “zombi”yə çevirirlər.</a:t>
            </a:r>
          </a:p>
          <a:p>
            <a:r>
              <a:rPr lang="az" dirty="0"/>
              <a:t>Botnetlər bir çox maşının gücündən istifadə edərək və trafikin mənbəyini gizlətməklə təcavüzkarlara DDoS hücumları həyata keçirməyə imkan verir.</a:t>
            </a:r>
          </a:p>
        </p:txBody>
      </p:sp>
    </p:spTree>
    <p:extLst>
      <p:ext uri="{BB962C8B-B14F-4D97-AF65-F5344CB8AC3E}">
        <p14:creationId xmlns:p14="http://schemas.microsoft.com/office/powerpoint/2010/main" val="1743235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670072B-4448-C14C-BBD0-A2129212412D}"/>
              </a:ext>
            </a:extLst>
          </p:cNvPr>
          <p:cNvPicPr>
            <a:picLocks noChangeAspect="1"/>
          </p:cNvPicPr>
          <p:nvPr/>
        </p:nvPicPr>
        <p:blipFill>
          <a:blip r:embed="rId2"/>
          <a:stretch>
            <a:fillRect/>
          </a:stretch>
        </p:blipFill>
        <p:spPr>
          <a:xfrm>
            <a:off x="241117" y="829056"/>
            <a:ext cx="10749548" cy="5376671"/>
          </a:xfrm>
          <a:prstGeom prst="rect">
            <a:avLst/>
          </a:prstGeom>
        </p:spPr>
      </p:pic>
    </p:spTree>
    <p:extLst>
      <p:ext uri="{BB962C8B-B14F-4D97-AF65-F5344CB8AC3E}">
        <p14:creationId xmlns:p14="http://schemas.microsoft.com/office/powerpoint/2010/main" val="956184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2AF63-412E-2C41-8DBF-44DDDB5DA09E}"/>
              </a:ext>
            </a:extLst>
          </p:cNvPr>
          <p:cNvSpPr>
            <a:spLocks noGrp="1"/>
          </p:cNvSpPr>
          <p:nvPr>
            <p:ph type="title"/>
          </p:nvPr>
        </p:nvSpPr>
        <p:spPr>
          <a:xfrm>
            <a:off x="686833" y="1153572"/>
            <a:ext cx="3342241" cy="4461163"/>
          </a:xfrm>
        </p:spPr>
        <p:txBody>
          <a:bodyPr>
            <a:normAutofit/>
          </a:bodyPr>
          <a:lstStyle/>
          <a:p>
            <a:br>
              <a:rPr lang="en-US" b="1" dirty="0">
                <a:solidFill>
                  <a:srgbClr val="FFFFFF"/>
                </a:solidFill>
              </a:rPr>
            </a:br>
            <a:br>
              <a:rPr lang="en-US" b="1" dirty="0">
                <a:solidFill>
                  <a:srgbClr val="FFFFFF"/>
                </a:solidFill>
              </a:rPr>
            </a:br>
            <a:r>
              <a:rPr lang="az" b="1" dirty="0">
                <a:solidFill>
                  <a:srgbClr val="FFFFFF"/>
                </a:solidFill>
              </a:rPr>
              <a:t>Kirayə üçün DDoS:</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12186F-9C1B-904C-958D-B90EE6810811}"/>
              </a:ext>
            </a:extLst>
          </p:cNvPr>
          <p:cNvSpPr>
            <a:spLocks noGrp="1"/>
          </p:cNvSpPr>
          <p:nvPr>
            <p:ph idx="1"/>
          </p:nvPr>
        </p:nvSpPr>
        <p:spPr>
          <a:xfrm>
            <a:off x="4447308" y="591344"/>
            <a:ext cx="6906491" cy="5585619"/>
          </a:xfrm>
        </p:spPr>
        <p:txBody>
          <a:bodyPr anchor="ctr">
            <a:normAutofit/>
          </a:bodyPr>
          <a:lstStyle/>
          <a:p>
            <a:r>
              <a:rPr lang="az" b="1" dirty="0" err="1"/>
              <a:t>DDoSserlər </a:t>
            </a:r>
            <a:r>
              <a:rPr lang="az" b="1" dirty="0"/>
              <a:t>,</a:t>
            </a:r>
          </a:p>
          <a:p>
            <a:r>
              <a:rPr lang="az" b="1" dirty="0"/>
              <a:t>yükləyicilər və</a:t>
            </a:r>
          </a:p>
          <a:p>
            <a:r>
              <a:rPr lang="az" b="1" dirty="0" err="1"/>
              <a:t>stress edənlər</a:t>
            </a:r>
            <a:br>
              <a:rPr lang="en-US" b="1" dirty="0"/>
            </a:br>
            <a:br>
              <a:rPr lang="en-US" dirty="0"/>
            </a:br>
            <a:endParaRPr lang="en-US" dirty="0"/>
          </a:p>
        </p:txBody>
      </p:sp>
    </p:spTree>
    <p:extLst>
      <p:ext uri="{BB962C8B-B14F-4D97-AF65-F5344CB8AC3E}">
        <p14:creationId xmlns:p14="http://schemas.microsoft.com/office/powerpoint/2010/main" val="2982335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84F2C-4EBB-B044-8125-C375FEE14D20}"/>
              </a:ext>
            </a:extLst>
          </p:cNvPr>
          <p:cNvSpPr>
            <a:spLocks noGrp="1"/>
          </p:cNvSpPr>
          <p:nvPr>
            <p:ph type="title"/>
          </p:nvPr>
        </p:nvSpPr>
        <p:spPr>
          <a:xfrm>
            <a:off x="686834" y="1153572"/>
            <a:ext cx="3200400" cy="4461163"/>
          </a:xfrm>
        </p:spPr>
        <p:txBody>
          <a:bodyPr>
            <a:normAutofit/>
          </a:bodyPr>
          <a:lstStyle/>
          <a:p>
            <a:br>
              <a:rPr lang="en-US" sz="3400" b="1">
                <a:solidFill>
                  <a:srgbClr val="FFFFFF"/>
                </a:solidFill>
              </a:rPr>
            </a:br>
            <a:br>
              <a:rPr lang="en-US" sz="3400" b="1">
                <a:solidFill>
                  <a:srgbClr val="FFFFFF"/>
                </a:solidFill>
              </a:rPr>
            </a:br>
            <a:br>
              <a:rPr lang="en-US" sz="3400" b="1">
                <a:solidFill>
                  <a:srgbClr val="FFFFFF"/>
                </a:solidFill>
              </a:rPr>
            </a:br>
            <a:r>
              <a:rPr lang="az" sz="3400" b="1">
                <a:solidFill>
                  <a:srgbClr val="FFFFFF"/>
                </a:solidFill>
              </a:rPr>
              <a:t>DDoS hücumlarının 3 növü var:</a:t>
            </a:r>
            <a:br>
              <a:rPr lang="en-US" sz="3400">
                <a:solidFill>
                  <a:srgbClr val="FFFFFF"/>
                </a:solidFill>
              </a:rPr>
            </a:br>
            <a:br>
              <a:rPr lang="en-US" sz="3400">
                <a:solidFill>
                  <a:srgbClr val="FFFFFF"/>
                </a:solidFill>
              </a:rPr>
            </a:br>
            <a:br>
              <a:rPr lang="en-US" sz="3400">
                <a:solidFill>
                  <a:srgbClr val="FFFFFF"/>
                </a:solidFill>
              </a:rPr>
            </a:br>
            <a:endParaRPr lang="en-US" sz="34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A6594D3-7718-294A-9CD7-177223C4121C}"/>
              </a:ext>
            </a:extLst>
          </p:cNvPr>
          <p:cNvSpPr>
            <a:spLocks noGrp="1"/>
          </p:cNvSpPr>
          <p:nvPr>
            <p:ph idx="1"/>
          </p:nvPr>
        </p:nvSpPr>
        <p:spPr>
          <a:xfrm>
            <a:off x="4447308" y="591344"/>
            <a:ext cx="6906491" cy="5585619"/>
          </a:xfrm>
        </p:spPr>
        <p:txBody>
          <a:bodyPr anchor="ctr">
            <a:normAutofit/>
          </a:bodyPr>
          <a:lstStyle/>
          <a:p>
            <a:r>
              <a:rPr lang="az" dirty="0"/>
              <a:t>Həcm əsaslı hücumlar,</a:t>
            </a:r>
          </a:p>
          <a:p>
            <a:r>
              <a:rPr lang="az" dirty="0"/>
              <a:t>Protokol hücumları və</a:t>
            </a:r>
          </a:p>
          <a:p>
            <a:r>
              <a:rPr lang="az" dirty="0"/>
              <a:t>Tətbiq qatının hücumları.</a:t>
            </a:r>
          </a:p>
          <a:p>
            <a:endParaRPr lang="en-US" dirty="0"/>
          </a:p>
        </p:txBody>
      </p:sp>
    </p:spTree>
    <p:extLst>
      <p:ext uri="{BB962C8B-B14F-4D97-AF65-F5344CB8AC3E}">
        <p14:creationId xmlns:p14="http://schemas.microsoft.com/office/powerpoint/2010/main" val="89979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Passiv hücumların növləri</a:t>
            </a:r>
          </a:p>
        </p:txBody>
      </p:sp>
      <p:sp>
        <p:nvSpPr>
          <p:cNvPr id="3" name="Content Placeholder 2"/>
          <p:cNvSpPr>
            <a:spLocks noGrp="1"/>
          </p:cNvSpPr>
          <p:nvPr>
            <p:ph idx="1"/>
          </p:nvPr>
        </p:nvSpPr>
        <p:spPr/>
        <p:txBody>
          <a:bodyPr/>
          <a:lstStyle/>
          <a:p>
            <a:r>
              <a:rPr lang="az" dirty="0"/>
              <a:t>Interception Attack</a:t>
            </a:r>
          </a:p>
          <a:p>
            <a:r>
              <a:rPr lang="az" dirty="0"/>
              <a:t>Trafik Analizi Hücum</a:t>
            </a:r>
          </a:p>
        </p:txBody>
      </p:sp>
    </p:spTree>
    <p:extLst>
      <p:ext uri="{BB962C8B-B14F-4D97-AF65-F5344CB8AC3E}">
        <p14:creationId xmlns:p14="http://schemas.microsoft.com/office/powerpoint/2010/main" val="359201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9E054-31FD-8544-80F0-E39A83228A6F}"/>
              </a:ext>
            </a:extLst>
          </p:cNvPr>
          <p:cNvSpPr>
            <a:spLocks noGrp="1"/>
          </p:cNvSpPr>
          <p:nvPr>
            <p:ph type="title"/>
          </p:nvPr>
        </p:nvSpPr>
        <p:spPr>
          <a:xfrm>
            <a:off x="686834" y="1153572"/>
            <a:ext cx="3200400" cy="4461163"/>
          </a:xfrm>
        </p:spPr>
        <p:txBody>
          <a:bodyPr>
            <a:normAutofit/>
          </a:bodyPr>
          <a:lstStyle/>
          <a:p>
            <a:br>
              <a:rPr lang="en-US">
                <a:solidFill>
                  <a:srgbClr val="FFFFFF"/>
                </a:solidFill>
              </a:rPr>
            </a:br>
            <a:r>
              <a:rPr lang="az">
                <a:solidFill>
                  <a:srgbClr val="FFFFFF"/>
                </a:solidFill>
              </a:rPr>
              <a:t>DDoS Qoruma Texnikaları</a:t>
            </a: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607E193-4A98-DE45-892F-1160C2BF819F}"/>
              </a:ext>
            </a:extLst>
          </p:cNvPr>
          <p:cNvSpPr>
            <a:spLocks noGrp="1"/>
          </p:cNvSpPr>
          <p:nvPr>
            <p:ph idx="1"/>
          </p:nvPr>
        </p:nvSpPr>
        <p:spPr>
          <a:xfrm>
            <a:off x="4447308" y="591344"/>
            <a:ext cx="6906491" cy="5585619"/>
          </a:xfrm>
        </p:spPr>
        <p:txBody>
          <a:bodyPr anchor="ctr">
            <a:normAutofit/>
          </a:bodyPr>
          <a:lstStyle/>
          <a:p>
            <a:r>
              <a:rPr lang="az" sz="2600" b="1"/>
              <a:t>Hücum Səthi Sahəsini Azaldın </a:t>
            </a:r>
            <a:r>
              <a:rPr lang="az" sz="2600"/>
              <a:t>- DDoS hücumlarını yumşaltmaq üçün ilk üsullardan biri hücum edilə bilən səth sahəsini minimuma endirmək və bununla da təcavüzkarların seçimlərini məhdudlaşdırmaq və bir yerdə qoruma qurmağa imkan verməkdir. Tətbiqimizi və ya resurslarımızı heç bir əlaqə gözləmədikləri limanlara, protokollara və ya proqramlara məruz qoymayacağımızı təmin etmək istəyirik.</a:t>
            </a:r>
          </a:p>
          <a:p>
            <a:r>
              <a:rPr lang="az" sz="2600" b="1"/>
              <a:t>Firewall və yük balanslaşdırıcısını yerləşdirin </a:t>
            </a:r>
            <a:r>
              <a:rPr lang="az" sz="2600"/>
              <a:t>- Yaxşı təcrübə, tətbiqinizin özündə olan zəiflikdən istifadə etməyə çalışan SQL inyeksiyası və ya saytlararası sorğu saxtakarlığı kimi hücumlara qarşı Veb Tətbiq Təhlükəsizlik Duvarından (WAF) istifadə etməkdir.</a:t>
            </a:r>
          </a:p>
        </p:txBody>
      </p:sp>
    </p:spTree>
    <p:extLst>
      <p:ext uri="{BB962C8B-B14F-4D97-AF65-F5344CB8AC3E}">
        <p14:creationId xmlns:p14="http://schemas.microsoft.com/office/powerpoint/2010/main" val="1348665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9E054-31FD-8544-80F0-E39A83228A6F}"/>
              </a:ext>
            </a:extLst>
          </p:cNvPr>
          <p:cNvSpPr>
            <a:spLocks noGrp="1"/>
          </p:cNvSpPr>
          <p:nvPr>
            <p:ph type="title"/>
          </p:nvPr>
        </p:nvSpPr>
        <p:spPr>
          <a:xfrm>
            <a:off x="686834" y="1153572"/>
            <a:ext cx="3200400" cy="4461163"/>
          </a:xfrm>
        </p:spPr>
        <p:txBody>
          <a:bodyPr>
            <a:normAutofit/>
          </a:bodyPr>
          <a:lstStyle/>
          <a:p>
            <a:br>
              <a:rPr lang="en-US">
                <a:solidFill>
                  <a:srgbClr val="FFFFFF"/>
                </a:solidFill>
              </a:rPr>
            </a:br>
            <a:r>
              <a:rPr lang="az">
                <a:solidFill>
                  <a:srgbClr val="FFFFFF"/>
                </a:solidFill>
              </a:rPr>
              <a:t>DDoS Qoruma Texnikaları</a:t>
            </a: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607E193-4A98-DE45-892F-1160C2BF819F}"/>
              </a:ext>
            </a:extLst>
          </p:cNvPr>
          <p:cNvSpPr>
            <a:spLocks noGrp="1"/>
          </p:cNvSpPr>
          <p:nvPr>
            <p:ph idx="1"/>
          </p:nvPr>
        </p:nvSpPr>
        <p:spPr>
          <a:xfrm>
            <a:off x="4447308" y="591344"/>
            <a:ext cx="6906491" cy="5585619"/>
          </a:xfrm>
        </p:spPr>
        <p:txBody>
          <a:bodyPr anchor="ctr">
            <a:normAutofit/>
          </a:bodyPr>
          <a:lstStyle/>
          <a:p>
            <a:r>
              <a:rPr lang="az" sz="2600" dirty="0"/>
              <a:t>Bulud əsaslı DDoS mühafizəsini qurarkən təşkilatın adətən iki seçimi var:</a:t>
            </a:r>
          </a:p>
          <a:p>
            <a:r>
              <a:rPr lang="az" sz="2600" b="1" dirty="0"/>
              <a:t>Tələb üzrə bulud DDoS azaldılması: </a:t>
            </a:r>
            <a:r>
              <a:rPr lang="az" sz="2600" dirty="0"/>
              <a:t>Bu xidmətlər daxili komandadan və ya provayder təhlükə aşkar etdikdən sonra aktivləşir. DDoS-dan əziyyət çəkirsinizsə, provayder xidmətləri onlayn saxlamaq üçün bütün trafiki bulud resurslarına yönləndirir.</a:t>
            </a:r>
          </a:p>
          <a:p>
            <a:r>
              <a:rPr lang="az" sz="2600" b="1" dirty="0"/>
              <a:t>Həmişə işləyən bulud DDoS qorunması: </a:t>
            </a:r>
            <a:r>
              <a:rPr lang="az" sz="2600" dirty="0"/>
              <a:t>Bu xidmətlər bütün trafiki bulud təmizləmə mərkəzi vasitəsilə yönləndirir (kiçik gecikmə bahasına). Bu seçim dayanma müddətini ödəyə bilməyən missiya baxımından kritik proqramlar üçün ən uyğundur.</a:t>
            </a:r>
          </a:p>
        </p:txBody>
      </p:sp>
    </p:spTree>
    <p:extLst>
      <p:ext uri="{BB962C8B-B14F-4D97-AF65-F5344CB8AC3E}">
        <p14:creationId xmlns:p14="http://schemas.microsoft.com/office/powerpoint/2010/main" val="1173369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B094BD-533A-4806-CB6D-092A4BD03912}"/>
              </a:ext>
            </a:extLst>
          </p:cNvPr>
          <p:cNvSpPr txBox="1"/>
          <p:nvPr/>
        </p:nvSpPr>
        <p:spPr>
          <a:xfrm>
            <a:off x="4709700" y="0"/>
            <a:ext cx="5291847" cy="646331"/>
          </a:xfrm>
          <a:prstGeom prst="rect">
            <a:avLst/>
          </a:prstGeom>
          <a:noFill/>
        </p:spPr>
        <p:txBody>
          <a:bodyPr wrap="square" rtlCol="0">
            <a:spAutoFit/>
          </a:bodyPr>
          <a:lstStyle/>
          <a:p>
            <a:r>
              <a:rPr lang="az-Latn-AZ" sz="3600" dirty="0"/>
              <a:t>PRAKTİKALAR</a:t>
            </a:r>
            <a:r>
              <a:rPr lang="az" sz="3600" dirty="0"/>
              <a:t>:</a:t>
            </a:r>
          </a:p>
        </p:txBody>
      </p:sp>
      <p:sp>
        <p:nvSpPr>
          <p:cNvPr id="3" name="TextBox 2">
            <a:extLst>
              <a:ext uri="{FF2B5EF4-FFF2-40B4-BE49-F238E27FC236}">
                <a16:creationId xmlns:a16="http://schemas.microsoft.com/office/drawing/2014/main" id="{6EA146EA-AD59-24B2-BB52-8873FF96A569}"/>
              </a:ext>
            </a:extLst>
          </p:cNvPr>
          <p:cNvSpPr txBox="1"/>
          <p:nvPr/>
        </p:nvSpPr>
        <p:spPr>
          <a:xfrm>
            <a:off x="436880" y="741680"/>
            <a:ext cx="9448800" cy="646331"/>
          </a:xfrm>
          <a:prstGeom prst="rect">
            <a:avLst/>
          </a:prstGeom>
          <a:noFill/>
        </p:spPr>
        <p:txBody>
          <a:bodyPr wrap="square" rtlCol="0">
            <a:spAutoFit/>
          </a:bodyPr>
          <a:lstStyle/>
          <a:p>
            <a:r>
              <a:rPr lang="az" dirty="0" err="1"/>
              <a:t>slowloris </a:t>
            </a:r>
            <a:r>
              <a:rPr lang="az" dirty="0"/>
              <a:t>quraşdırırıq (rəqəmsal məhkəmə ekspertizası və nüfuz testi üçün nəzərdə tutulmuş Linux paylanması) və sonra </a:t>
            </a:r>
            <a:r>
              <a:rPr lang="az" dirty="0" err="1"/>
              <a:t>erməni </a:t>
            </a:r>
            <a:r>
              <a:rPr lang="az" dirty="0"/>
              <a:t>saytlarına DoS hücumuna başlayırıq.</a:t>
            </a:r>
          </a:p>
        </p:txBody>
      </p:sp>
      <p:pic>
        <p:nvPicPr>
          <p:cNvPr id="6" name="Picture 5">
            <a:extLst>
              <a:ext uri="{FF2B5EF4-FFF2-40B4-BE49-F238E27FC236}">
                <a16:creationId xmlns:a16="http://schemas.microsoft.com/office/drawing/2014/main" id="{B021C5D5-7D78-EB59-2B6A-E01E639C147F}"/>
              </a:ext>
            </a:extLst>
          </p:cNvPr>
          <p:cNvPicPr>
            <a:picLocks noChangeAspect="1"/>
          </p:cNvPicPr>
          <p:nvPr/>
        </p:nvPicPr>
        <p:blipFill>
          <a:blip r:embed="rId2"/>
          <a:stretch>
            <a:fillRect/>
          </a:stretch>
        </p:blipFill>
        <p:spPr>
          <a:xfrm>
            <a:off x="255904" y="1483360"/>
            <a:ext cx="3281373" cy="646331"/>
          </a:xfrm>
          <a:prstGeom prst="rect">
            <a:avLst/>
          </a:prstGeom>
        </p:spPr>
      </p:pic>
      <p:pic>
        <p:nvPicPr>
          <p:cNvPr id="7" name="Picture 6">
            <a:extLst>
              <a:ext uri="{FF2B5EF4-FFF2-40B4-BE49-F238E27FC236}">
                <a16:creationId xmlns:a16="http://schemas.microsoft.com/office/drawing/2014/main" id="{D1A2DFA1-4E23-7337-EE88-D6185104750D}"/>
              </a:ext>
            </a:extLst>
          </p:cNvPr>
          <p:cNvPicPr>
            <a:picLocks noChangeAspect="1"/>
          </p:cNvPicPr>
          <p:nvPr/>
        </p:nvPicPr>
        <p:blipFill>
          <a:blip r:embed="rId3"/>
          <a:stretch>
            <a:fillRect/>
          </a:stretch>
        </p:blipFill>
        <p:spPr>
          <a:xfrm>
            <a:off x="255904" y="2154960"/>
            <a:ext cx="3674853" cy="646331"/>
          </a:xfrm>
          <a:prstGeom prst="rect">
            <a:avLst/>
          </a:prstGeom>
        </p:spPr>
      </p:pic>
      <p:pic>
        <p:nvPicPr>
          <p:cNvPr id="8" name="Picture 7">
            <a:extLst>
              <a:ext uri="{FF2B5EF4-FFF2-40B4-BE49-F238E27FC236}">
                <a16:creationId xmlns:a16="http://schemas.microsoft.com/office/drawing/2014/main" id="{E4C6C81C-B6E9-5685-3B71-ACAD385B434C}"/>
              </a:ext>
            </a:extLst>
          </p:cNvPr>
          <p:cNvPicPr>
            <a:picLocks noChangeAspect="1"/>
          </p:cNvPicPr>
          <p:nvPr/>
        </p:nvPicPr>
        <p:blipFill>
          <a:blip r:embed="rId4"/>
          <a:stretch>
            <a:fillRect/>
          </a:stretch>
        </p:blipFill>
        <p:spPr>
          <a:xfrm>
            <a:off x="183250" y="2826560"/>
            <a:ext cx="5313310" cy="1355725"/>
          </a:xfrm>
          <a:prstGeom prst="rect">
            <a:avLst/>
          </a:prstGeom>
        </p:spPr>
      </p:pic>
      <p:pic>
        <p:nvPicPr>
          <p:cNvPr id="9" name="Picture 8">
            <a:extLst>
              <a:ext uri="{FF2B5EF4-FFF2-40B4-BE49-F238E27FC236}">
                <a16:creationId xmlns:a16="http://schemas.microsoft.com/office/drawing/2014/main" id="{E9A2837D-78B1-BF08-461F-98BE1E55B0D7}"/>
              </a:ext>
            </a:extLst>
          </p:cNvPr>
          <p:cNvPicPr>
            <a:picLocks noChangeAspect="1"/>
          </p:cNvPicPr>
          <p:nvPr/>
        </p:nvPicPr>
        <p:blipFill>
          <a:blip r:embed="rId5"/>
          <a:stretch>
            <a:fillRect/>
          </a:stretch>
        </p:blipFill>
        <p:spPr>
          <a:xfrm>
            <a:off x="183250" y="4182285"/>
            <a:ext cx="5384430" cy="2647920"/>
          </a:xfrm>
          <a:prstGeom prst="rect">
            <a:avLst/>
          </a:prstGeom>
        </p:spPr>
      </p:pic>
    </p:spTree>
    <p:extLst>
      <p:ext uri="{BB962C8B-B14F-4D97-AF65-F5344CB8AC3E}">
        <p14:creationId xmlns:p14="http://schemas.microsoft.com/office/powerpoint/2010/main" val="1499646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08D651-0587-5474-ABEE-BBE3DDD038D6}"/>
              </a:ext>
            </a:extLst>
          </p:cNvPr>
          <p:cNvSpPr txBox="1"/>
          <p:nvPr/>
        </p:nvSpPr>
        <p:spPr>
          <a:xfrm>
            <a:off x="284480" y="558800"/>
            <a:ext cx="8382000" cy="646331"/>
          </a:xfrm>
          <a:prstGeom prst="rect">
            <a:avLst/>
          </a:prstGeom>
          <a:noFill/>
        </p:spPr>
        <p:txBody>
          <a:bodyPr wrap="square" rtlCol="0">
            <a:spAutoFit/>
          </a:bodyPr>
          <a:lstStyle/>
          <a:p>
            <a:r>
              <a:rPr lang="az" dirty="0"/>
              <a:t>sonra </a:t>
            </a:r>
            <a:r>
              <a:rPr lang="az" dirty="0" err="1"/>
              <a:t>biz Kali Linux-da ifconfig əmrindən </a:t>
            </a:r>
            <a:r>
              <a:rPr lang="az" dirty="0"/>
              <a:t>istifadə edərək </a:t>
            </a:r>
            <a:r>
              <a:rPr lang="az" dirty="0" err="1"/>
              <a:t>ipimizə </a:t>
            </a:r>
            <a:r>
              <a:rPr lang="az" dirty="0"/>
              <a:t>baxırıq , sonra öz Apache Serverimizi yaradaraq ona hücum edirik.</a:t>
            </a:r>
          </a:p>
        </p:txBody>
      </p:sp>
      <p:pic>
        <p:nvPicPr>
          <p:cNvPr id="4" name="Picture 3">
            <a:extLst>
              <a:ext uri="{FF2B5EF4-FFF2-40B4-BE49-F238E27FC236}">
                <a16:creationId xmlns:a16="http://schemas.microsoft.com/office/drawing/2014/main" id="{1A6B2A03-5CB6-F73C-52F8-A918B0FF25AA}"/>
              </a:ext>
            </a:extLst>
          </p:cNvPr>
          <p:cNvPicPr>
            <a:picLocks noChangeAspect="1"/>
          </p:cNvPicPr>
          <p:nvPr/>
        </p:nvPicPr>
        <p:blipFill>
          <a:blip r:embed="rId2"/>
          <a:stretch>
            <a:fillRect/>
          </a:stretch>
        </p:blipFill>
        <p:spPr>
          <a:xfrm>
            <a:off x="81280" y="1291907"/>
            <a:ext cx="6146800" cy="2668905"/>
          </a:xfrm>
          <a:prstGeom prst="rect">
            <a:avLst/>
          </a:prstGeom>
        </p:spPr>
      </p:pic>
      <p:pic>
        <p:nvPicPr>
          <p:cNvPr id="5" name="Picture 4">
            <a:extLst>
              <a:ext uri="{FF2B5EF4-FFF2-40B4-BE49-F238E27FC236}">
                <a16:creationId xmlns:a16="http://schemas.microsoft.com/office/drawing/2014/main" id="{05152F8B-060F-A410-8CFF-A8A502794C2D}"/>
              </a:ext>
            </a:extLst>
          </p:cNvPr>
          <p:cNvPicPr>
            <a:picLocks noChangeAspect="1"/>
          </p:cNvPicPr>
          <p:nvPr/>
        </p:nvPicPr>
        <p:blipFill>
          <a:blip r:embed="rId3"/>
          <a:stretch>
            <a:fillRect/>
          </a:stretch>
        </p:blipFill>
        <p:spPr>
          <a:xfrm>
            <a:off x="-1" y="3960812"/>
            <a:ext cx="8456963" cy="2500948"/>
          </a:xfrm>
          <a:prstGeom prst="rect">
            <a:avLst/>
          </a:prstGeom>
        </p:spPr>
      </p:pic>
    </p:spTree>
    <p:extLst>
      <p:ext uri="{BB962C8B-B14F-4D97-AF65-F5344CB8AC3E}">
        <p14:creationId xmlns:p14="http://schemas.microsoft.com/office/powerpoint/2010/main" val="1585943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1732DD-474D-EA47-DE60-4DB5E290092E}"/>
              </a:ext>
            </a:extLst>
          </p:cNvPr>
          <p:cNvPicPr>
            <a:picLocks noChangeAspect="1"/>
          </p:cNvPicPr>
          <p:nvPr/>
        </p:nvPicPr>
        <p:blipFill>
          <a:blip r:embed="rId2"/>
          <a:stretch>
            <a:fillRect/>
          </a:stretch>
        </p:blipFill>
        <p:spPr>
          <a:xfrm>
            <a:off x="1" y="1"/>
            <a:ext cx="4460239" cy="2689630"/>
          </a:xfrm>
          <a:prstGeom prst="rect">
            <a:avLst/>
          </a:prstGeom>
        </p:spPr>
      </p:pic>
      <p:sp>
        <p:nvSpPr>
          <p:cNvPr id="3" name="TextBox 2">
            <a:extLst>
              <a:ext uri="{FF2B5EF4-FFF2-40B4-BE49-F238E27FC236}">
                <a16:creationId xmlns:a16="http://schemas.microsoft.com/office/drawing/2014/main" id="{6C2F8E8B-12A5-9DB1-339A-12789FB75FA6}"/>
              </a:ext>
            </a:extLst>
          </p:cNvPr>
          <p:cNvSpPr txBox="1"/>
          <p:nvPr/>
        </p:nvSpPr>
        <p:spPr>
          <a:xfrm>
            <a:off x="5086985" y="508000"/>
            <a:ext cx="7613015" cy="369332"/>
          </a:xfrm>
          <a:prstGeom prst="rect">
            <a:avLst/>
          </a:prstGeom>
          <a:noFill/>
        </p:spPr>
        <p:txBody>
          <a:bodyPr wrap="square" rtlCol="0">
            <a:spAutoFit/>
          </a:bodyPr>
          <a:lstStyle/>
          <a:p>
            <a:r>
              <a:rPr lang="az" dirty="0" err="1"/>
              <a:t>Slowloris </a:t>
            </a:r>
            <a:r>
              <a:rPr lang="az" dirty="0"/>
              <a:t>qovluğunun fayllarının </a:t>
            </a:r>
            <a:r>
              <a:rPr lang="az" dirty="0" err="1"/>
              <a:t>imtiyazlarını </a:t>
            </a:r>
            <a:r>
              <a:rPr lang="az" dirty="0"/>
              <a:t>müşahidə etmək üçün ls-l əmrini yazmaq</a:t>
            </a:r>
          </a:p>
        </p:txBody>
      </p:sp>
      <p:sp>
        <p:nvSpPr>
          <p:cNvPr id="4" name="TextBox 3">
            <a:extLst>
              <a:ext uri="{FF2B5EF4-FFF2-40B4-BE49-F238E27FC236}">
                <a16:creationId xmlns:a16="http://schemas.microsoft.com/office/drawing/2014/main" id="{E4B76AC4-5285-C52F-BDD9-BDED9712DB21}"/>
              </a:ext>
            </a:extLst>
          </p:cNvPr>
          <p:cNvSpPr txBox="1"/>
          <p:nvPr/>
        </p:nvSpPr>
        <p:spPr>
          <a:xfrm>
            <a:off x="5354320" y="3062292"/>
            <a:ext cx="6278880" cy="923330"/>
          </a:xfrm>
          <a:prstGeom prst="rect">
            <a:avLst/>
          </a:prstGeom>
          <a:noFill/>
        </p:spPr>
        <p:txBody>
          <a:bodyPr wrap="square" rtlCol="0">
            <a:spAutoFit/>
          </a:bodyPr>
          <a:lstStyle/>
          <a:p>
            <a:r>
              <a:rPr lang="az" dirty="0" err="1"/>
              <a:t>Bundan </a:t>
            </a:r>
            <a:r>
              <a:rPr lang="az" dirty="0"/>
              <a:t>sonra serverimizə DoS hücumu üçün əmrimizi yazırıq</a:t>
            </a:r>
          </a:p>
          <a:p>
            <a:r>
              <a:rPr lang="az" dirty="0"/>
              <a:t>Python3 slowloris.py </a:t>
            </a:r>
            <a:r>
              <a:rPr lang="az" dirty="0" err="1"/>
              <a:t>server.ip </a:t>
            </a:r>
            <a:r>
              <a:rPr lang="az" dirty="0"/>
              <a:t>–s (soket sayı) –p (port nömrəsi)</a:t>
            </a:r>
          </a:p>
          <a:p>
            <a:r>
              <a:rPr lang="az" dirty="0"/>
              <a:t>-- </a:t>
            </a:r>
            <a:r>
              <a:rPr lang="az" dirty="0" err="1"/>
              <a:t>yuxu vaxtı </a:t>
            </a:r>
            <a:r>
              <a:rPr lang="az" dirty="0"/>
              <a:t>(rozetkalar başlığı arasındakı müddət)</a:t>
            </a:r>
          </a:p>
        </p:txBody>
      </p:sp>
      <p:pic>
        <p:nvPicPr>
          <p:cNvPr id="5" name="Picture 4">
            <a:extLst>
              <a:ext uri="{FF2B5EF4-FFF2-40B4-BE49-F238E27FC236}">
                <a16:creationId xmlns:a16="http://schemas.microsoft.com/office/drawing/2014/main" id="{7762DA32-D55C-3FEF-2419-CAFD4AE03704}"/>
              </a:ext>
            </a:extLst>
          </p:cNvPr>
          <p:cNvPicPr>
            <a:picLocks noChangeAspect="1"/>
          </p:cNvPicPr>
          <p:nvPr/>
        </p:nvPicPr>
        <p:blipFill>
          <a:blip r:embed="rId3"/>
          <a:stretch>
            <a:fillRect/>
          </a:stretch>
        </p:blipFill>
        <p:spPr>
          <a:xfrm>
            <a:off x="-41521" y="2689631"/>
            <a:ext cx="4806561" cy="1668652"/>
          </a:xfrm>
          <a:prstGeom prst="rect">
            <a:avLst/>
          </a:prstGeom>
        </p:spPr>
      </p:pic>
      <p:pic>
        <p:nvPicPr>
          <p:cNvPr id="6" name="Picture 5">
            <a:extLst>
              <a:ext uri="{FF2B5EF4-FFF2-40B4-BE49-F238E27FC236}">
                <a16:creationId xmlns:a16="http://schemas.microsoft.com/office/drawing/2014/main" id="{F0CC7E78-B994-B739-2D79-738D1C5FC812}"/>
              </a:ext>
            </a:extLst>
          </p:cNvPr>
          <p:cNvPicPr>
            <a:picLocks noChangeAspect="1"/>
          </p:cNvPicPr>
          <p:nvPr/>
        </p:nvPicPr>
        <p:blipFill>
          <a:blip r:embed="rId4"/>
          <a:stretch>
            <a:fillRect/>
          </a:stretch>
        </p:blipFill>
        <p:spPr>
          <a:xfrm>
            <a:off x="-132081" y="4358283"/>
            <a:ext cx="4510159" cy="2599605"/>
          </a:xfrm>
          <a:prstGeom prst="rect">
            <a:avLst/>
          </a:prstGeom>
        </p:spPr>
      </p:pic>
    </p:spTree>
    <p:extLst>
      <p:ext uri="{BB962C8B-B14F-4D97-AF65-F5344CB8AC3E}">
        <p14:creationId xmlns:p14="http://schemas.microsoft.com/office/powerpoint/2010/main" val="2602222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FC925A-FFE1-FA33-0B06-6B9F6A534139}"/>
              </a:ext>
            </a:extLst>
          </p:cNvPr>
          <p:cNvSpPr txBox="1"/>
          <p:nvPr/>
        </p:nvSpPr>
        <p:spPr>
          <a:xfrm>
            <a:off x="3531140" y="9409"/>
            <a:ext cx="6605081" cy="369332"/>
          </a:xfrm>
          <a:prstGeom prst="rect">
            <a:avLst/>
          </a:prstGeom>
          <a:noFill/>
        </p:spPr>
        <p:txBody>
          <a:bodyPr wrap="square" rtlCol="0">
            <a:spAutoFit/>
          </a:bodyPr>
          <a:lstStyle/>
          <a:p>
            <a:r>
              <a:rPr lang="en-US" dirty="0"/>
              <a:t>XSS</a:t>
            </a:r>
            <a:r>
              <a:rPr lang="az-Latn-AZ" dirty="0"/>
              <a:t>(Saytlararası skript hücumu)</a:t>
            </a:r>
            <a:r>
              <a:rPr lang="en-US" dirty="0"/>
              <a:t> v</a:t>
            </a:r>
            <a:r>
              <a:rPr lang="az-Latn-AZ" dirty="0"/>
              <a:t>ə HTML injeksiyası praktikası</a:t>
            </a:r>
            <a:r>
              <a:rPr lang="en-US" dirty="0"/>
              <a:t>: </a:t>
            </a:r>
            <a:r>
              <a:rPr lang="az-Latn-AZ" dirty="0"/>
              <a:t> </a:t>
            </a:r>
            <a:endParaRPr lang="en-US" dirty="0"/>
          </a:p>
        </p:txBody>
      </p:sp>
      <p:pic>
        <p:nvPicPr>
          <p:cNvPr id="4" name="Picture 3">
            <a:extLst>
              <a:ext uri="{FF2B5EF4-FFF2-40B4-BE49-F238E27FC236}">
                <a16:creationId xmlns:a16="http://schemas.microsoft.com/office/drawing/2014/main" id="{5761FD06-625D-741B-1E61-307AB87EAC40}"/>
              </a:ext>
            </a:extLst>
          </p:cNvPr>
          <p:cNvPicPr>
            <a:picLocks noChangeAspect="1"/>
          </p:cNvPicPr>
          <p:nvPr/>
        </p:nvPicPr>
        <p:blipFill>
          <a:blip r:embed="rId2"/>
          <a:stretch>
            <a:fillRect/>
          </a:stretch>
        </p:blipFill>
        <p:spPr>
          <a:xfrm>
            <a:off x="0" y="543491"/>
            <a:ext cx="7616757" cy="2730235"/>
          </a:xfrm>
          <a:prstGeom prst="rect">
            <a:avLst/>
          </a:prstGeom>
        </p:spPr>
      </p:pic>
      <p:pic>
        <p:nvPicPr>
          <p:cNvPr id="8" name="Picture 7">
            <a:extLst>
              <a:ext uri="{FF2B5EF4-FFF2-40B4-BE49-F238E27FC236}">
                <a16:creationId xmlns:a16="http://schemas.microsoft.com/office/drawing/2014/main" id="{0E17F7EC-7914-89BF-2A48-6199CA82CF77}"/>
              </a:ext>
            </a:extLst>
          </p:cNvPr>
          <p:cNvPicPr>
            <a:picLocks noChangeAspect="1"/>
          </p:cNvPicPr>
          <p:nvPr/>
        </p:nvPicPr>
        <p:blipFill>
          <a:blip r:embed="rId3"/>
          <a:stretch>
            <a:fillRect/>
          </a:stretch>
        </p:blipFill>
        <p:spPr>
          <a:xfrm>
            <a:off x="0" y="3577888"/>
            <a:ext cx="9124545" cy="3270703"/>
          </a:xfrm>
          <a:prstGeom prst="rect">
            <a:avLst/>
          </a:prstGeom>
        </p:spPr>
      </p:pic>
    </p:spTree>
    <p:extLst>
      <p:ext uri="{BB962C8B-B14F-4D97-AF65-F5344CB8AC3E}">
        <p14:creationId xmlns:p14="http://schemas.microsoft.com/office/powerpoint/2010/main" val="2082160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D9C43-A7EA-F98C-B740-838C016C756F}"/>
              </a:ext>
            </a:extLst>
          </p:cNvPr>
          <p:cNvSpPr txBox="1"/>
          <p:nvPr/>
        </p:nvSpPr>
        <p:spPr>
          <a:xfrm>
            <a:off x="0" y="0"/>
            <a:ext cx="12192000" cy="923330"/>
          </a:xfrm>
          <a:prstGeom prst="rect">
            <a:avLst/>
          </a:prstGeom>
          <a:noFill/>
        </p:spPr>
        <p:txBody>
          <a:bodyPr wrap="square" rtlCol="0">
            <a:spAutoFit/>
          </a:bodyPr>
          <a:lstStyle/>
          <a:p>
            <a:r>
              <a:rPr lang="en-US" dirty="0"/>
              <a:t>G</a:t>
            </a:r>
            <a:r>
              <a:rPr lang="az-Latn-AZ" dirty="0"/>
              <a:t>ördüyünüz kimi</a:t>
            </a:r>
            <a:r>
              <a:rPr lang="en-US" dirty="0"/>
              <a:t>,</a:t>
            </a:r>
            <a:r>
              <a:rPr lang="az-Latn-AZ" dirty="0"/>
              <a:t> bizim html kodumuz render olunur və dolayı yolla biz skript çalışdırırıq və pop-up çıxardır ekranınımıza</a:t>
            </a:r>
            <a:r>
              <a:rPr lang="en-US" dirty="0"/>
              <a:t>.</a:t>
            </a:r>
            <a:r>
              <a:rPr lang="az-Latn-AZ" dirty="0"/>
              <a:t>Toolify.ai sadəcə bir ai</a:t>
            </a:r>
            <a:r>
              <a:rPr lang="en-US" dirty="0"/>
              <a:t>’</a:t>
            </a:r>
            <a:r>
              <a:rPr lang="az-Latn-AZ" dirty="0"/>
              <a:t>dır və search bar yerində isə biz axtarış yerinə injeksiyamızı daxil edirik</a:t>
            </a:r>
            <a:r>
              <a:rPr lang="en-US" dirty="0"/>
              <a:t>.</a:t>
            </a:r>
            <a:endParaRPr lang="az-Latn-AZ" dirty="0"/>
          </a:p>
          <a:p>
            <a:r>
              <a:rPr lang="az-Latn-AZ" dirty="0"/>
              <a:t>Növbəti olaraq</a:t>
            </a:r>
            <a:r>
              <a:rPr lang="en-US" dirty="0"/>
              <a:t>,</a:t>
            </a:r>
            <a:r>
              <a:rPr lang="az-Latn-AZ" dirty="0"/>
              <a:t>biz unfccc</a:t>
            </a:r>
            <a:r>
              <a:rPr lang="en-US" dirty="0"/>
              <a:t>’</a:t>
            </a:r>
            <a:r>
              <a:rPr lang="az-Latn-AZ" dirty="0"/>
              <a:t>nın əsas domeninə html injeksiyası hücumu edirik</a:t>
            </a:r>
            <a:r>
              <a:rPr lang="en-US" dirty="0"/>
              <a:t>.(https://unfccc.int)</a:t>
            </a:r>
          </a:p>
        </p:txBody>
      </p:sp>
      <p:pic>
        <p:nvPicPr>
          <p:cNvPr id="4" name="Picture 3">
            <a:extLst>
              <a:ext uri="{FF2B5EF4-FFF2-40B4-BE49-F238E27FC236}">
                <a16:creationId xmlns:a16="http://schemas.microsoft.com/office/drawing/2014/main" id="{72926A23-F514-CF16-6EC7-0AAEB085B375}"/>
              </a:ext>
            </a:extLst>
          </p:cNvPr>
          <p:cNvPicPr>
            <a:picLocks noChangeAspect="1"/>
          </p:cNvPicPr>
          <p:nvPr/>
        </p:nvPicPr>
        <p:blipFill>
          <a:blip r:embed="rId2"/>
          <a:stretch>
            <a:fillRect/>
          </a:stretch>
        </p:blipFill>
        <p:spPr>
          <a:xfrm>
            <a:off x="0" y="923329"/>
            <a:ext cx="12210280" cy="5934671"/>
          </a:xfrm>
          <a:prstGeom prst="rect">
            <a:avLst/>
          </a:prstGeom>
        </p:spPr>
      </p:pic>
    </p:spTree>
    <p:extLst>
      <p:ext uri="{BB962C8B-B14F-4D97-AF65-F5344CB8AC3E}">
        <p14:creationId xmlns:p14="http://schemas.microsoft.com/office/powerpoint/2010/main" val="2565616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5DD90F-F50D-DF97-72E9-110722B81061}"/>
              </a:ext>
            </a:extLst>
          </p:cNvPr>
          <p:cNvSpPr txBox="1"/>
          <p:nvPr/>
        </p:nvSpPr>
        <p:spPr>
          <a:xfrm>
            <a:off x="350196" y="87549"/>
            <a:ext cx="7821038" cy="369332"/>
          </a:xfrm>
          <a:prstGeom prst="rect">
            <a:avLst/>
          </a:prstGeom>
          <a:noFill/>
        </p:spPr>
        <p:txBody>
          <a:bodyPr wrap="square" rtlCol="0">
            <a:spAutoFit/>
          </a:bodyPr>
          <a:lstStyle/>
          <a:p>
            <a:r>
              <a:rPr lang="az-Latn-AZ" dirty="0"/>
              <a:t>Sonra</a:t>
            </a:r>
            <a:r>
              <a:rPr lang="en-US" dirty="0"/>
              <a:t>,biz </a:t>
            </a:r>
            <a:r>
              <a:rPr lang="az-Latn-AZ" dirty="0"/>
              <a:t>search bar hissəsinə hər hansı bir söz yazırıq və axtarışa veririk</a:t>
            </a:r>
            <a:endParaRPr lang="en-US" dirty="0"/>
          </a:p>
        </p:txBody>
      </p:sp>
      <p:pic>
        <p:nvPicPr>
          <p:cNvPr id="6" name="Picture 5">
            <a:extLst>
              <a:ext uri="{FF2B5EF4-FFF2-40B4-BE49-F238E27FC236}">
                <a16:creationId xmlns:a16="http://schemas.microsoft.com/office/drawing/2014/main" id="{461C9844-5BB9-3C4A-2A56-1BC563DACC82}"/>
              </a:ext>
            </a:extLst>
          </p:cNvPr>
          <p:cNvPicPr>
            <a:picLocks noChangeAspect="1"/>
          </p:cNvPicPr>
          <p:nvPr/>
        </p:nvPicPr>
        <p:blipFill>
          <a:blip r:embed="rId2"/>
          <a:stretch>
            <a:fillRect/>
          </a:stretch>
        </p:blipFill>
        <p:spPr>
          <a:xfrm>
            <a:off x="0" y="480503"/>
            <a:ext cx="7684851" cy="2109724"/>
          </a:xfrm>
          <a:prstGeom prst="rect">
            <a:avLst/>
          </a:prstGeom>
        </p:spPr>
      </p:pic>
      <p:sp>
        <p:nvSpPr>
          <p:cNvPr id="7" name="TextBox 6">
            <a:extLst>
              <a:ext uri="{FF2B5EF4-FFF2-40B4-BE49-F238E27FC236}">
                <a16:creationId xmlns:a16="http://schemas.microsoft.com/office/drawing/2014/main" id="{5874CE83-03C3-3F9A-3DB5-7888161839FB}"/>
              </a:ext>
            </a:extLst>
          </p:cNvPr>
          <p:cNvSpPr txBox="1"/>
          <p:nvPr/>
        </p:nvSpPr>
        <p:spPr>
          <a:xfrm>
            <a:off x="204281" y="2840477"/>
            <a:ext cx="6858000" cy="369332"/>
          </a:xfrm>
          <a:prstGeom prst="rect">
            <a:avLst/>
          </a:prstGeom>
          <a:noFill/>
        </p:spPr>
        <p:txBody>
          <a:bodyPr wrap="square" rtlCol="0">
            <a:spAutoFit/>
          </a:bodyPr>
          <a:lstStyle/>
          <a:p>
            <a:r>
              <a:rPr lang="az-Latn-AZ" dirty="0"/>
              <a:t>Sonra </a:t>
            </a:r>
            <a:r>
              <a:rPr lang="en-US" dirty="0"/>
              <a:t>“</a:t>
            </a:r>
            <a:r>
              <a:rPr lang="az-Latn-AZ" dirty="0"/>
              <a:t>salam</a:t>
            </a:r>
            <a:r>
              <a:rPr lang="en-US" dirty="0"/>
              <a:t>”</a:t>
            </a:r>
            <a:r>
              <a:rPr lang="az-Latn-AZ" dirty="0"/>
              <a:t> sözünü silirik və scriptimiz yazırıq</a:t>
            </a:r>
            <a:endParaRPr lang="en-US" dirty="0"/>
          </a:p>
        </p:txBody>
      </p:sp>
      <p:pic>
        <p:nvPicPr>
          <p:cNvPr id="9" name="Picture 8">
            <a:extLst>
              <a:ext uri="{FF2B5EF4-FFF2-40B4-BE49-F238E27FC236}">
                <a16:creationId xmlns:a16="http://schemas.microsoft.com/office/drawing/2014/main" id="{5D767317-7CA2-5327-1E74-8F4EADA63196}"/>
              </a:ext>
            </a:extLst>
          </p:cNvPr>
          <p:cNvPicPr>
            <a:picLocks noChangeAspect="1"/>
          </p:cNvPicPr>
          <p:nvPr/>
        </p:nvPicPr>
        <p:blipFill>
          <a:blip r:embed="rId3"/>
          <a:stretch>
            <a:fillRect/>
          </a:stretch>
        </p:blipFill>
        <p:spPr>
          <a:xfrm>
            <a:off x="0" y="3315092"/>
            <a:ext cx="8972145" cy="3062405"/>
          </a:xfrm>
          <a:prstGeom prst="rect">
            <a:avLst/>
          </a:prstGeom>
        </p:spPr>
      </p:pic>
    </p:spTree>
    <p:extLst>
      <p:ext uri="{BB962C8B-B14F-4D97-AF65-F5344CB8AC3E}">
        <p14:creationId xmlns:p14="http://schemas.microsoft.com/office/powerpoint/2010/main" val="2191429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2E39A-A276-A31E-74A3-04E6AC68CC87}"/>
              </a:ext>
            </a:extLst>
          </p:cNvPr>
          <p:cNvSpPr txBox="1"/>
          <p:nvPr/>
        </p:nvSpPr>
        <p:spPr>
          <a:xfrm>
            <a:off x="0" y="233464"/>
            <a:ext cx="8949446" cy="369332"/>
          </a:xfrm>
          <a:prstGeom prst="rect">
            <a:avLst/>
          </a:prstGeom>
          <a:noFill/>
        </p:spPr>
        <p:txBody>
          <a:bodyPr wrap="square" rtlCol="0">
            <a:spAutoFit/>
          </a:bodyPr>
          <a:lstStyle/>
          <a:p>
            <a:r>
              <a:rPr lang="en-US" dirty="0"/>
              <a:t>Sa</a:t>
            </a:r>
            <a:r>
              <a:rPr lang="az-Latn-AZ" dirty="0"/>
              <a:t>dəcə XSS yox həmçinin də HTML injeksiyaları render etmək mümkündür</a:t>
            </a:r>
            <a:r>
              <a:rPr lang="en-US" dirty="0"/>
              <a:t>.</a:t>
            </a:r>
          </a:p>
        </p:txBody>
      </p:sp>
      <p:pic>
        <p:nvPicPr>
          <p:cNvPr id="4" name="Picture 3">
            <a:extLst>
              <a:ext uri="{FF2B5EF4-FFF2-40B4-BE49-F238E27FC236}">
                <a16:creationId xmlns:a16="http://schemas.microsoft.com/office/drawing/2014/main" id="{111DC28E-6DBA-8B90-BB78-4D1DE5D3D639}"/>
              </a:ext>
            </a:extLst>
          </p:cNvPr>
          <p:cNvPicPr>
            <a:picLocks noChangeAspect="1"/>
          </p:cNvPicPr>
          <p:nvPr/>
        </p:nvPicPr>
        <p:blipFill>
          <a:blip r:embed="rId2"/>
          <a:stretch>
            <a:fillRect/>
          </a:stretch>
        </p:blipFill>
        <p:spPr>
          <a:xfrm>
            <a:off x="0" y="751001"/>
            <a:ext cx="10138854" cy="3256795"/>
          </a:xfrm>
          <a:prstGeom prst="rect">
            <a:avLst/>
          </a:prstGeom>
        </p:spPr>
      </p:pic>
      <p:pic>
        <p:nvPicPr>
          <p:cNvPr id="6" name="Picture 5">
            <a:extLst>
              <a:ext uri="{FF2B5EF4-FFF2-40B4-BE49-F238E27FC236}">
                <a16:creationId xmlns:a16="http://schemas.microsoft.com/office/drawing/2014/main" id="{D0200E14-DD23-92C0-4CB3-FE3F1D060825}"/>
              </a:ext>
            </a:extLst>
          </p:cNvPr>
          <p:cNvPicPr>
            <a:picLocks noChangeAspect="1"/>
          </p:cNvPicPr>
          <p:nvPr/>
        </p:nvPicPr>
        <p:blipFill>
          <a:blip r:embed="rId3"/>
          <a:stretch>
            <a:fillRect/>
          </a:stretch>
        </p:blipFill>
        <p:spPr>
          <a:xfrm>
            <a:off x="0" y="4249731"/>
            <a:ext cx="10304005" cy="2608269"/>
          </a:xfrm>
          <a:prstGeom prst="rect">
            <a:avLst/>
          </a:prstGeom>
        </p:spPr>
      </p:pic>
    </p:spTree>
    <p:extLst>
      <p:ext uri="{BB962C8B-B14F-4D97-AF65-F5344CB8AC3E}">
        <p14:creationId xmlns:p14="http://schemas.microsoft.com/office/powerpoint/2010/main" val="1993710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4633E9-AA71-0333-31CD-284EEA41787F}"/>
              </a:ext>
            </a:extLst>
          </p:cNvPr>
          <p:cNvSpPr txBox="1"/>
          <p:nvPr/>
        </p:nvSpPr>
        <p:spPr>
          <a:xfrm>
            <a:off x="0" y="-17800"/>
            <a:ext cx="8959175" cy="1477328"/>
          </a:xfrm>
          <a:prstGeom prst="rect">
            <a:avLst/>
          </a:prstGeom>
          <a:noFill/>
        </p:spPr>
        <p:txBody>
          <a:bodyPr wrap="square" rtlCol="0">
            <a:spAutoFit/>
          </a:bodyPr>
          <a:lstStyle/>
          <a:p>
            <a:r>
              <a:rPr lang="en-US" dirty="0"/>
              <a:t>Bu self-</a:t>
            </a:r>
            <a:r>
              <a:rPr lang="en-US" dirty="0" err="1"/>
              <a:t>xss</a:t>
            </a:r>
            <a:r>
              <a:rPr lang="en-US" dirty="0"/>
              <a:t>(</a:t>
            </a:r>
            <a:r>
              <a:rPr lang="az-Latn-AZ" dirty="0"/>
              <a:t>öz-özünə xss) sayılır.Yəni ki,yalnız öz cookie</a:t>
            </a:r>
            <a:r>
              <a:rPr lang="en-US" dirty="0"/>
              <a:t>’</a:t>
            </a:r>
            <a:r>
              <a:rPr lang="az-Latn-AZ" dirty="0"/>
              <a:t>lərimizi pop-up</a:t>
            </a:r>
            <a:r>
              <a:rPr lang="en-US" dirty="0"/>
              <a:t>’</a:t>
            </a:r>
            <a:r>
              <a:rPr lang="az-Latn-AZ" dirty="0"/>
              <a:t>la göstərir,başqa istifadəçilərin datasını,credential</a:t>
            </a:r>
            <a:r>
              <a:rPr lang="en-US" dirty="0"/>
              <a:t>’lar</a:t>
            </a:r>
            <a:r>
              <a:rPr lang="az-Latn-AZ" dirty="0"/>
              <a:t>ını görə bilmirik.O da ki,fire</a:t>
            </a:r>
            <a:r>
              <a:rPr lang="en-US" dirty="0"/>
              <a:t>w</a:t>
            </a:r>
            <a:r>
              <a:rPr lang="az-Latn-AZ" dirty="0"/>
              <a:t>all</a:t>
            </a:r>
            <a:r>
              <a:rPr lang="en-US" dirty="0"/>
              <a:t>’</a:t>
            </a:r>
            <a:r>
              <a:rPr lang="az-Latn-AZ" dirty="0"/>
              <a:t>ın bizi bloklamağından irəli gəlir yada ki teqləri silir(</a:t>
            </a:r>
            <a:r>
              <a:rPr lang="en-US" dirty="0"/>
              <a:t>&lt;&gt;)</a:t>
            </a:r>
            <a:r>
              <a:rPr lang="az-Latn-AZ" dirty="0"/>
              <a:t>.</a:t>
            </a:r>
            <a:r>
              <a:rPr lang="en-US" dirty="0" err="1"/>
              <a:t>Bunlar</a:t>
            </a:r>
            <a:r>
              <a:rPr lang="az-Latn-AZ" dirty="0"/>
              <a:t>ında təbii ki,bypass yolları var.Script</a:t>
            </a:r>
            <a:r>
              <a:rPr lang="en-US" dirty="0"/>
              <a:t>’</a:t>
            </a:r>
            <a:r>
              <a:rPr lang="az-Latn-AZ" dirty="0"/>
              <a:t>dəki hərfləri böyük,balaca yazmağla,null byte texnologiyasından istifadə etməklə və,s.</a:t>
            </a:r>
          </a:p>
          <a:p>
            <a:endParaRPr lang="en-US" dirty="0"/>
          </a:p>
        </p:txBody>
      </p:sp>
      <p:pic>
        <p:nvPicPr>
          <p:cNvPr id="4" name="Picture 3">
            <a:extLst>
              <a:ext uri="{FF2B5EF4-FFF2-40B4-BE49-F238E27FC236}">
                <a16:creationId xmlns:a16="http://schemas.microsoft.com/office/drawing/2014/main" id="{661A9069-7061-E98C-DBFE-513FA694FC41}"/>
              </a:ext>
            </a:extLst>
          </p:cNvPr>
          <p:cNvPicPr>
            <a:picLocks noChangeAspect="1"/>
          </p:cNvPicPr>
          <p:nvPr/>
        </p:nvPicPr>
        <p:blipFill>
          <a:blip r:embed="rId2"/>
          <a:stretch>
            <a:fillRect/>
          </a:stretch>
        </p:blipFill>
        <p:spPr>
          <a:xfrm>
            <a:off x="0" y="1178702"/>
            <a:ext cx="8959175" cy="2250298"/>
          </a:xfrm>
          <a:prstGeom prst="rect">
            <a:avLst/>
          </a:prstGeom>
        </p:spPr>
      </p:pic>
      <p:pic>
        <p:nvPicPr>
          <p:cNvPr id="6" name="Picture 5">
            <a:extLst>
              <a:ext uri="{FF2B5EF4-FFF2-40B4-BE49-F238E27FC236}">
                <a16:creationId xmlns:a16="http://schemas.microsoft.com/office/drawing/2014/main" id="{3F9786C8-93E5-2E65-929C-532F0897DBC9}"/>
              </a:ext>
            </a:extLst>
          </p:cNvPr>
          <p:cNvPicPr>
            <a:picLocks noChangeAspect="1"/>
          </p:cNvPicPr>
          <p:nvPr/>
        </p:nvPicPr>
        <p:blipFill>
          <a:blip r:embed="rId3"/>
          <a:stretch>
            <a:fillRect/>
          </a:stretch>
        </p:blipFill>
        <p:spPr>
          <a:xfrm>
            <a:off x="0" y="3580348"/>
            <a:ext cx="8741925" cy="3277651"/>
          </a:xfrm>
          <a:prstGeom prst="rect">
            <a:avLst/>
          </a:prstGeom>
        </p:spPr>
      </p:pic>
    </p:spTree>
    <p:extLst>
      <p:ext uri="{BB962C8B-B14F-4D97-AF65-F5344CB8AC3E}">
        <p14:creationId xmlns:p14="http://schemas.microsoft.com/office/powerpoint/2010/main" val="56870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Tutma</a:t>
            </a:r>
          </a:p>
        </p:txBody>
      </p:sp>
      <p:sp>
        <p:nvSpPr>
          <p:cNvPr id="3" name="Content Placeholder 2"/>
          <p:cNvSpPr>
            <a:spLocks noGrp="1"/>
          </p:cNvSpPr>
          <p:nvPr>
            <p:ph idx="1"/>
          </p:nvPr>
        </p:nvSpPr>
        <p:spPr/>
        <p:txBody>
          <a:bodyPr/>
          <a:lstStyle/>
          <a:p>
            <a:pPr algn="just"/>
            <a:r>
              <a:rPr lang="az" dirty="0"/>
              <a:t>Bu tip hücumlarda məxfilik fenomeni mühüm rol oynayır. Göndərən tərəfindən göndərilən məlumat və ya mesaj icazəsiz şəxs tərəfindən ələ keçirilir, burada mesaj başqa formaya dəyişdiriləcək və ya şəxs tərəfindən öz zərərli prosesi üçün istifadə ediləcək. Beləliklə, bu tip hücumda mesajın məxfiliyi itirilir.</a:t>
            </a:r>
          </a:p>
          <a:p>
            <a:pPr algn="just"/>
            <a:r>
              <a:rPr lang="az" dirty="0"/>
              <a:t>O, həmçinin “Mesaj məzmununun buraxılması” kimi də tanınır.</a:t>
            </a:r>
          </a:p>
        </p:txBody>
      </p:sp>
    </p:spTree>
    <p:extLst>
      <p:ext uri="{BB962C8B-B14F-4D97-AF65-F5344CB8AC3E}">
        <p14:creationId xmlns:p14="http://schemas.microsoft.com/office/powerpoint/2010/main" val="95054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E68372-50FF-8314-37EF-E8A37985C09A}"/>
              </a:ext>
            </a:extLst>
          </p:cNvPr>
          <p:cNvSpPr txBox="1"/>
          <p:nvPr/>
        </p:nvSpPr>
        <p:spPr>
          <a:xfrm>
            <a:off x="152400" y="160774"/>
            <a:ext cx="12039600" cy="369332"/>
          </a:xfrm>
          <a:prstGeom prst="rect">
            <a:avLst/>
          </a:prstGeom>
          <a:noFill/>
        </p:spPr>
        <p:txBody>
          <a:bodyPr wrap="square" rtlCol="0">
            <a:spAutoFit/>
          </a:bodyPr>
          <a:lstStyle/>
          <a:p>
            <a:r>
              <a:rPr lang="az" dirty="0" err="1"/>
              <a:t>nmap </a:t>
            </a:r>
            <a:r>
              <a:rPr lang="az" dirty="0"/>
              <a:t>və </a:t>
            </a:r>
            <a:r>
              <a:rPr lang="az" dirty="0" err="1"/>
              <a:t>netdiscovery </a:t>
            </a:r>
            <a:r>
              <a:rPr lang="az" dirty="0"/>
              <a:t>alətləri vasitəsilə açıq limanları tapmadan əvvəl erməni saytına (dolmama.am) hücuma başlayaq.</a:t>
            </a:r>
          </a:p>
        </p:txBody>
      </p:sp>
      <p:pic>
        <p:nvPicPr>
          <p:cNvPr id="4" name="Picture 3">
            <a:extLst>
              <a:ext uri="{FF2B5EF4-FFF2-40B4-BE49-F238E27FC236}">
                <a16:creationId xmlns:a16="http://schemas.microsoft.com/office/drawing/2014/main" id="{735A098C-6D8C-ADC3-C382-ACB9943ACACD}"/>
              </a:ext>
            </a:extLst>
          </p:cNvPr>
          <p:cNvPicPr>
            <a:picLocks noChangeAspect="1"/>
          </p:cNvPicPr>
          <p:nvPr/>
        </p:nvPicPr>
        <p:blipFill>
          <a:blip r:embed="rId2"/>
          <a:stretch>
            <a:fillRect/>
          </a:stretch>
        </p:blipFill>
        <p:spPr>
          <a:xfrm>
            <a:off x="152400" y="601662"/>
            <a:ext cx="5943600" cy="3663315"/>
          </a:xfrm>
          <a:prstGeom prst="rect">
            <a:avLst/>
          </a:prstGeom>
        </p:spPr>
      </p:pic>
      <p:pic>
        <p:nvPicPr>
          <p:cNvPr id="5" name="Picture 4">
            <a:extLst>
              <a:ext uri="{FF2B5EF4-FFF2-40B4-BE49-F238E27FC236}">
                <a16:creationId xmlns:a16="http://schemas.microsoft.com/office/drawing/2014/main" id="{F8B94BF2-0A8D-B01C-68C2-84B963B55AC7}"/>
              </a:ext>
            </a:extLst>
          </p:cNvPr>
          <p:cNvPicPr>
            <a:picLocks noChangeAspect="1"/>
          </p:cNvPicPr>
          <p:nvPr/>
        </p:nvPicPr>
        <p:blipFill>
          <a:blip r:embed="rId3"/>
          <a:stretch>
            <a:fillRect/>
          </a:stretch>
        </p:blipFill>
        <p:spPr>
          <a:xfrm>
            <a:off x="6096000" y="637936"/>
            <a:ext cx="5943600" cy="1489075"/>
          </a:xfrm>
          <a:prstGeom prst="rect">
            <a:avLst/>
          </a:prstGeom>
        </p:spPr>
      </p:pic>
      <p:pic>
        <p:nvPicPr>
          <p:cNvPr id="6" name="Picture 5">
            <a:extLst>
              <a:ext uri="{FF2B5EF4-FFF2-40B4-BE49-F238E27FC236}">
                <a16:creationId xmlns:a16="http://schemas.microsoft.com/office/drawing/2014/main" id="{CE7B657C-4174-9C36-3C27-DA9AFE77B1CB}"/>
              </a:ext>
            </a:extLst>
          </p:cNvPr>
          <p:cNvPicPr>
            <a:picLocks noChangeAspect="1"/>
          </p:cNvPicPr>
          <p:nvPr/>
        </p:nvPicPr>
        <p:blipFill>
          <a:blip r:embed="rId4"/>
          <a:stretch>
            <a:fillRect/>
          </a:stretch>
        </p:blipFill>
        <p:spPr>
          <a:xfrm>
            <a:off x="6096000" y="2127011"/>
            <a:ext cx="5382260" cy="1771650"/>
          </a:xfrm>
          <a:prstGeom prst="rect">
            <a:avLst/>
          </a:prstGeom>
        </p:spPr>
      </p:pic>
      <p:pic>
        <p:nvPicPr>
          <p:cNvPr id="7" name="Picture 6">
            <a:extLst>
              <a:ext uri="{FF2B5EF4-FFF2-40B4-BE49-F238E27FC236}">
                <a16:creationId xmlns:a16="http://schemas.microsoft.com/office/drawing/2014/main" id="{1DF372CF-20C7-C55E-9632-0B7F650A9955}"/>
              </a:ext>
            </a:extLst>
          </p:cNvPr>
          <p:cNvPicPr>
            <a:picLocks noChangeAspect="1"/>
          </p:cNvPicPr>
          <p:nvPr/>
        </p:nvPicPr>
        <p:blipFill>
          <a:blip r:embed="rId5"/>
          <a:stretch>
            <a:fillRect/>
          </a:stretch>
        </p:blipFill>
        <p:spPr>
          <a:xfrm>
            <a:off x="6096000" y="3898662"/>
            <a:ext cx="5049520" cy="2994646"/>
          </a:xfrm>
          <a:prstGeom prst="rect">
            <a:avLst/>
          </a:prstGeom>
        </p:spPr>
      </p:pic>
      <p:sp>
        <p:nvSpPr>
          <p:cNvPr id="8" name="TextBox 7">
            <a:extLst>
              <a:ext uri="{FF2B5EF4-FFF2-40B4-BE49-F238E27FC236}">
                <a16:creationId xmlns:a16="http://schemas.microsoft.com/office/drawing/2014/main" id="{321CA936-7A1A-3B87-6444-A38B6C8F3BCA}"/>
              </a:ext>
            </a:extLst>
          </p:cNvPr>
          <p:cNvSpPr txBox="1"/>
          <p:nvPr/>
        </p:nvSpPr>
        <p:spPr>
          <a:xfrm>
            <a:off x="152400" y="4336533"/>
            <a:ext cx="5943600" cy="646331"/>
          </a:xfrm>
          <a:prstGeom prst="rect">
            <a:avLst/>
          </a:prstGeom>
          <a:noFill/>
        </p:spPr>
        <p:txBody>
          <a:bodyPr wrap="square" rtlCol="0">
            <a:spAutoFit/>
          </a:bodyPr>
          <a:lstStyle/>
          <a:p>
            <a:r>
              <a:rPr lang="az" dirty="0" err="1"/>
              <a:t>ip ünvanını </a:t>
            </a:r>
            <a:r>
              <a:rPr lang="az" dirty="0"/>
              <a:t>tapmaq üçün ping əmrindən istifadə edin və sonra bəzi </a:t>
            </a:r>
            <a:r>
              <a:rPr lang="az" dirty="0" err="1"/>
              <a:t>nmap </a:t>
            </a:r>
            <a:r>
              <a:rPr lang="az" dirty="0"/>
              <a:t>əmrlərindən istifadə edin</a:t>
            </a:r>
          </a:p>
        </p:txBody>
      </p:sp>
      <p:pic>
        <p:nvPicPr>
          <p:cNvPr id="9" name="Picture 8">
            <a:extLst>
              <a:ext uri="{FF2B5EF4-FFF2-40B4-BE49-F238E27FC236}">
                <a16:creationId xmlns:a16="http://schemas.microsoft.com/office/drawing/2014/main" id="{8D1480F5-FF9A-1EF1-EBED-68EC1185A9FC}"/>
              </a:ext>
            </a:extLst>
          </p:cNvPr>
          <p:cNvPicPr>
            <a:picLocks noChangeAspect="1"/>
          </p:cNvPicPr>
          <p:nvPr/>
        </p:nvPicPr>
        <p:blipFill>
          <a:blip r:embed="rId6"/>
          <a:stretch>
            <a:fillRect/>
          </a:stretch>
        </p:blipFill>
        <p:spPr>
          <a:xfrm>
            <a:off x="0" y="5365394"/>
            <a:ext cx="5943600" cy="1106170"/>
          </a:xfrm>
          <a:prstGeom prst="rect">
            <a:avLst/>
          </a:prstGeom>
        </p:spPr>
      </p:pic>
    </p:spTree>
    <p:extLst>
      <p:ext uri="{BB962C8B-B14F-4D97-AF65-F5344CB8AC3E}">
        <p14:creationId xmlns:p14="http://schemas.microsoft.com/office/powerpoint/2010/main" val="3355514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5128" y="502108"/>
            <a:ext cx="7639684" cy="512445"/>
          </a:xfrm>
          <a:prstGeom prst="rect">
            <a:avLst/>
          </a:prstGeom>
        </p:spPr>
        <p:txBody>
          <a:bodyPr vert="horz" wrap="square" lIns="0" tIns="12065" rIns="0" bIns="0" rtlCol="0" anchor="ctr">
            <a:spAutoFit/>
          </a:bodyPr>
          <a:lstStyle/>
          <a:p>
            <a:pPr marL="12700">
              <a:lnSpc>
                <a:spcPct val="100000"/>
              </a:lnSpc>
              <a:spcBef>
                <a:spcPts val="95"/>
              </a:spcBef>
            </a:pPr>
            <a:r>
              <a:rPr sz="3200" spc="-5" dirty="0">
                <a:solidFill>
                  <a:srgbClr val="C00000"/>
                </a:solidFill>
              </a:rPr>
              <a:t>Saytlararası skript </a:t>
            </a:r>
            <a:r>
              <a:rPr sz="3200" spc="-10" dirty="0">
                <a:solidFill>
                  <a:srgbClr val="C00000"/>
                </a:solidFill>
              </a:rPr>
              <a:t>hücumu </a:t>
            </a:r>
            <a:r>
              <a:rPr sz="3200" spc="-5" dirty="0">
                <a:solidFill>
                  <a:srgbClr val="C00000"/>
                </a:solidFill>
              </a:rPr>
              <a:t>(XSS</a:t>
            </a:r>
            <a:r>
              <a:rPr sz="3200" spc="-90" dirty="0">
                <a:solidFill>
                  <a:srgbClr val="C00000"/>
                </a:solidFill>
              </a:rPr>
              <a:t> </a:t>
            </a:r>
            <a:r>
              <a:rPr sz="3200" spc="-25" dirty="0">
                <a:solidFill>
                  <a:srgbClr val="C00000"/>
                </a:solidFill>
              </a:rPr>
              <a:t>Hücum)</a:t>
            </a:r>
            <a:endParaRPr sz="3200"/>
          </a:p>
        </p:txBody>
      </p:sp>
      <p:grpSp>
        <p:nvGrpSpPr>
          <p:cNvPr id="3" name="object 3"/>
          <p:cNvGrpSpPr/>
          <p:nvPr/>
        </p:nvGrpSpPr>
        <p:grpSpPr>
          <a:xfrm>
            <a:off x="1807463" y="1185673"/>
            <a:ext cx="8319134" cy="5393055"/>
            <a:chOff x="283463" y="1185672"/>
            <a:chExt cx="8319134" cy="5393055"/>
          </a:xfrm>
        </p:grpSpPr>
        <p:sp>
          <p:nvSpPr>
            <p:cNvPr id="4" name="object 4"/>
            <p:cNvSpPr/>
            <p:nvPr/>
          </p:nvSpPr>
          <p:spPr>
            <a:xfrm>
              <a:off x="283463" y="1185672"/>
              <a:ext cx="8318754" cy="539267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16991" y="1219200"/>
              <a:ext cx="8199120" cy="5273040"/>
            </a:xfrm>
            <a:custGeom>
              <a:avLst/>
              <a:gdLst/>
              <a:ahLst/>
              <a:cxnLst/>
              <a:rect l="l" t="t" r="r" b="b"/>
              <a:pathLst>
                <a:path w="8199120" h="5273040">
                  <a:moveTo>
                    <a:pt x="0" y="5273040"/>
                  </a:moveTo>
                  <a:lnTo>
                    <a:pt x="8199120" y="5273040"/>
                  </a:lnTo>
                  <a:lnTo>
                    <a:pt x="8199120" y="0"/>
                  </a:lnTo>
                  <a:lnTo>
                    <a:pt x="0" y="0"/>
                  </a:lnTo>
                  <a:lnTo>
                    <a:pt x="0" y="5273040"/>
                  </a:lnTo>
                  <a:close/>
                </a:path>
              </a:pathLst>
            </a:custGeom>
            <a:ln w="12192">
              <a:solidFill>
                <a:srgbClr val="000000"/>
              </a:solidFill>
            </a:ln>
          </p:spPr>
          <p:txBody>
            <a:bodyPr wrap="square" lIns="0" tIns="0" rIns="0" bIns="0" rtlCol="0"/>
            <a:lstStyle/>
            <a:p>
              <a:endParaRPr/>
            </a:p>
          </p:txBody>
        </p:sp>
        <p:sp>
          <p:nvSpPr>
            <p:cNvPr id="6" name="object 6"/>
            <p:cNvSpPr/>
            <p:nvPr/>
          </p:nvSpPr>
          <p:spPr>
            <a:xfrm>
              <a:off x="481584" y="1423415"/>
              <a:ext cx="7922259" cy="4879975"/>
            </a:xfrm>
            <a:custGeom>
              <a:avLst/>
              <a:gdLst/>
              <a:ahLst/>
              <a:cxnLst/>
              <a:rect l="l" t="t" r="r" b="b"/>
              <a:pathLst>
                <a:path w="7922259" h="4879975">
                  <a:moveTo>
                    <a:pt x="7921752" y="0"/>
                  </a:moveTo>
                  <a:lnTo>
                    <a:pt x="0" y="0"/>
                  </a:lnTo>
                  <a:lnTo>
                    <a:pt x="0" y="4879848"/>
                  </a:lnTo>
                  <a:lnTo>
                    <a:pt x="7921752" y="4879848"/>
                  </a:lnTo>
                  <a:lnTo>
                    <a:pt x="7921752" y="0"/>
                  </a:lnTo>
                  <a:close/>
                </a:path>
              </a:pathLst>
            </a:custGeom>
            <a:solidFill>
              <a:srgbClr val="F1F1F1"/>
            </a:solidFill>
          </p:spPr>
          <p:txBody>
            <a:bodyPr wrap="square" lIns="0" tIns="0" rIns="0" bIns="0" rtlCol="0"/>
            <a:lstStyle/>
            <a:p>
              <a:endParaRPr/>
            </a:p>
          </p:txBody>
        </p:sp>
        <p:sp>
          <p:nvSpPr>
            <p:cNvPr id="7" name="object 7"/>
            <p:cNvSpPr/>
            <p:nvPr/>
          </p:nvSpPr>
          <p:spPr>
            <a:xfrm>
              <a:off x="481584" y="1423415"/>
              <a:ext cx="7922259" cy="4879975"/>
            </a:xfrm>
            <a:custGeom>
              <a:avLst/>
              <a:gdLst/>
              <a:ahLst/>
              <a:cxnLst/>
              <a:rect l="l" t="t" r="r" b="b"/>
              <a:pathLst>
                <a:path w="7922259" h="4879975">
                  <a:moveTo>
                    <a:pt x="0" y="4879848"/>
                  </a:moveTo>
                  <a:lnTo>
                    <a:pt x="7921752" y="4879848"/>
                  </a:lnTo>
                  <a:lnTo>
                    <a:pt x="7921752" y="0"/>
                  </a:lnTo>
                  <a:lnTo>
                    <a:pt x="0" y="0"/>
                  </a:lnTo>
                  <a:lnTo>
                    <a:pt x="0" y="4879848"/>
                  </a:lnTo>
                  <a:close/>
                </a:path>
              </a:pathLst>
            </a:custGeom>
            <a:ln w="12192">
              <a:solidFill>
                <a:srgbClr val="F1F1F1"/>
              </a:solidFill>
            </a:ln>
          </p:spPr>
          <p:txBody>
            <a:bodyPr wrap="square" lIns="0" tIns="0" rIns="0" bIns="0" rtlCol="0"/>
            <a:lstStyle/>
            <a:p>
              <a:endParaRPr/>
            </a:p>
          </p:txBody>
        </p:sp>
        <p:sp>
          <p:nvSpPr>
            <p:cNvPr id="8" name="object 8"/>
            <p:cNvSpPr/>
            <p:nvPr/>
          </p:nvSpPr>
          <p:spPr>
            <a:xfrm>
              <a:off x="1347216" y="3526536"/>
              <a:ext cx="1386840" cy="153923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566160" y="1581912"/>
              <a:ext cx="993648" cy="110032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736335" y="3578351"/>
              <a:ext cx="1386839" cy="1539240"/>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83336" y="2171445"/>
              <a:ext cx="5342255" cy="3669029"/>
            </a:xfrm>
            <a:custGeom>
              <a:avLst/>
              <a:gdLst/>
              <a:ahLst/>
              <a:cxnLst/>
              <a:rect l="l" t="t" r="r" b="b"/>
              <a:pathLst>
                <a:path w="5342255" h="3669029">
                  <a:moveTo>
                    <a:pt x="414528" y="3410966"/>
                  </a:moveTo>
                  <a:lnTo>
                    <a:pt x="410311" y="3359061"/>
                  </a:lnTo>
                  <a:lnTo>
                    <a:pt x="398233" y="3310725"/>
                  </a:lnTo>
                  <a:lnTo>
                    <a:pt x="379120" y="3266973"/>
                  </a:lnTo>
                  <a:lnTo>
                    <a:pt x="353809" y="3228848"/>
                  </a:lnTo>
                  <a:lnTo>
                    <a:pt x="323138" y="3197402"/>
                  </a:lnTo>
                  <a:lnTo>
                    <a:pt x="287934" y="3173653"/>
                  </a:lnTo>
                  <a:lnTo>
                    <a:pt x="249021" y="3158655"/>
                  </a:lnTo>
                  <a:lnTo>
                    <a:pt x="207264" y="3153410"/>
                  </a:lnTo>
                  <a:lnTo>
                    <a:pt x="165493" y="3158655"/>
                  </a:lnTo>
                  <a:lnTo>
                    <a:pt x="126580" y="3173653"/>
                  </a:lnTo>
                  <a:lnTo>
                    <a:pt x="91376" y="3197402"/>
                  </a:lnTo>
                  <a:lnTo>
                    <a:pt x="60706" y="3228848"/>
                  </a:lnTo>
                  <a:lnTo>
                    <a:pt x="35394" y="3266973"/>
                  </a:lnTo>
                  <a:lnTo>
                    <a:pt x="16281" y="3310725"/>
                  </a:lnTo>
                  <a:lnTo>
                    <a:pt x="4203" y="3359061"/>
                  </a:lnTo>
                  <a:lnTo>
                    <a:pt x="0" y="3410966"/>
                  </a:lnTo>
                  <a:lnTo>
                    <a:pt x="4203" y="3462883"/>
                  </a:lnTo>
                  <a:lnTo>
                    <a:pt x="16281" y="3511219"/>
                  </a:lnTo>
                  <a:lnTo>
                    <a:pt x="35394" y="3554971"/>
                  </a:lnTo>
                  <a:lnTo>
                    <a:pt x="60706" y="3593084"/>
                  </a:lnTo>
                  <a:lnTo>
                    <a:pt x="91376" y="3624542"/>
                  </a:lnTo>
                  <a:lnTo>
                    <a:pt x="126580" y="3648291"/>
                  </a:lnTo>
                  <a:lnTo>
                    <a:pt x="165493" y="3663289"/>
                  </a:lnTo>
                  <a:lnTo>
                    <a:pt x="207264" y="3668522"/>
                  </a:lnTo>
                  <a:lnTo>
                    <a:pt x="249021" y="3663289"/>
                  </a:lnTo>
                  <a:lnTo>
                    <a:pt x="287934" y="3648291"/>
                  </a:lnTo>
                  <a:lnTo>
                    <a:pt x="323138" y="3624542"/>
                  </a:lnTo>
                  <a:lnTo>
                    <a:pt x="353809" y="3593084"/>
                  </a:lnTo>
                  <a:lnTo>
                    <a:pt x="379120" y="3554971"/>
                  </a:lnTo>
                  <a:lnTo>
                    <a:pt x="398233" y="3511219"/>
                  </a:lnTo>
                  <a:lnTo>
                    <a:pt x="410311" y="3462883"/>
                  </a:lnTo>
                  <a:lnTo>
                    <a:pt x="414528" y="3410966"/>
                  </a:lnTo>
                  <a:close/>
                </a:path>
                <a:path w="5342255" h="3669029">
                  <a:moveTo>
                    <a:pt x="2475217" y="151130"/>
                  </a:moveTo>
                  <a:lnTo>
                    <a:pt x="2393442" y="175006"/>
                  </a:lnTo>
                  <a:lnTo>
                    <a:pt x="2414955" y="198272"/>
                  </a:lnTo>
                  <a:lnTo>
                    <a:pt x="1251458" y="1275715"/>
                  </a:lnTo>
                  <a:lnTo>
                    <a:pt x="1260094" y="1284986"/>
                  </a:lnTo>
                  <a:lnTo>
                    <a:pt x="2423553" y="207568"/>
                  </a:lnTo>
                  <a:lnTo>
                    <a:pt x="2445131" y="230886"/>
                  </a:lnTo>
                  <a:lnTo>
                    <a:pt x="2460701" y="189611"/>
                  </a:lnTo>
                  <a:lnTo>
                    <a:pt x="2475217" y="151130"/>
                  </a:lnTo>
                  <a:close/>
                </a:path>
                <a:path w="5342255" h="3669029">
                  <a:moveTo>
                    <a:pt x="4837938" y="2366772"/>
                  </a:moveTo>
                  <a:lnTo>
                    <a:pt x="2060448" y="2366772"/>
                  </a:lnTo>
                  <a:lnTo>
                    <a:pt x="2060448" y="2335022"/>
                  </a:lnTo>
                  <a:lnTo>
                    <a:pt x="1984248" y="2373122"/>
                  </a:lnTo>
                  <a:lnTo>
                    <a:pt x="2060448" y="2411222"/>
                  </a:lnTo>
                  <a:lnTo>
                    <a:pt x="2060448" y="2379472"/>
                  </a:lnTo>
                  <a:lnTo>
                    <a:pt x="4837938" y="2379472"/>
                  </a:lnTo>
                  <a:lnTo>
                    <a:pt x="4837938" y="2366772"/>
                  </a:lnTo>
                  <a:close/>
                </a:path>
                <a:path w="5342255" h="3669029">
                  <a:moveTo>
                    <a:pt x="5342001" y="1168019"/>
                  </a:moveTo>
                  <a:lnTo>
                    <a:pt x="5326329" y="1132205"/>
                  </a:lnTo>
                  <a:lnTo>
                    <a:pt x="5307838" y="1089914"/>
                  </a:lnTo>
                  <a:lnTo>
                    <a:pt x="5287480" y="1114399"/>
                  </a:lnTo>
                  <a:lnTo>
                    <a:pt x="3948176" y="0"/>
                  </a:lnTo>
                  <a:lnTo>
                    <a:pt x="3940048" y="9652"/>
                  </a:lnTo>
                  <a:lnTo>
                    <a:pt x="5279415" y="1124102"/>
                  </a:lnTo>
                  <a:lnTo>
                    <a:pt x="5259070" y="1148588"/>
                  </a:lnTo>
                  <a:lnTo>
                    <a:pt x="5342001" y="1168019"/>
                  </a:lnTo>
                  <a:close/>
                </a:path>
              </a:pathLst>
            </a:custGeom>
            <a:solidFill>
              <a:srgbClr val="4471C4"/>
            </a:solidFill>
          </p:spPr>
          <p:txBody>
            <a:bodyPr wrap="square" lIns="0" tIns="0" rIns="0" bIns="0" rtlCol="0"/>
            <a:lstStyle/>
            <a:p>
              <a:endParaRPr/>
            </a:p>
          </p:txBody>
        </p:sp>
        <p:sp>
          <p:nvSpPr>
            <p:cNvPr id="12" name="object 12"/>
            <p:cNvSpPr/>
            <p:nvPr/>
          </p:nvSpPr>
          <p:spPr>
            <a:xfrm>
              <a:off x="783336" y="5324856"/>
              <a:ext cx="414655" cy="515620"/>
            </a:xfrm>
            <a:custGeom>
              <a:avLst/>
              <a:gdLst/>
              <a:ahLst/>
              <a:cxnLst/>
              <a:rect l="l" t="t" r="r" b="b"/>
              <a:pathLst>
                <a:path w="414655" h="515620">
                  <a:moveTo>
                    <a:pt x="0" y="257556"/>
                  </a:moveTo>
                  <a:lnTo>
                    <a:pt x="4211" y="205650"/>
                  </a:lnTo>
                  <a:lnTo>
                    <a:pt x="16288" y="157305"/>
                  </a:lnTo>
                  <a:lnTo>
                    <a:pt x="35398" y="113555"/>
                  </a:lnTo>
                  <a:lnTo>
                    <a:pt x="60707" y="75438"/>
                  </a:lnTo>
                  <a:lnTo>
                    <a:pt x="91382" y="43987"/>
                  </a:lnTo>
                  <a:lnTo>
                    <a:pt x="126589" y="20240"/>
                  </a:lnTo>
                  <a:lnTo>
                    <a:pt x="165494" y="5232"/>
                  </a:lnTo>
                  <a:lnTo>
                    <a:pt x="207264" y="0"/>
                  </a:lnTo>
                  <a:lnTo>
                    <a:pt x="249033" y="5232"/>
                  </a:lnTo>
                  <a:lnTo>
                    <a:pt x="287938" y="20240"/>
                  </a:lnTo>
                  <a:lnTo>
                    <a:pt x="323145" y="43987"/>
                  </a:lnTo>
                  <a:lnTo>
                    <a:pt x="353820" y="75438"/>
                  </a:lnTo>
                  <a:lnTo>
                    <a:pt x="379129" y="113555"/>
                  </a:lnTo>
                  <a:lnTo>
                    <a:pt x="398239" y="157305"/>
                  </a:lnTo>
                  <a:lnTo>
                    <a:pt x="410316" y="205650"/>
                  </a:lnTo>
                  <a:lnTo>
                    <a:pt x="414527" y="257556"/>
                  </a:lnTo>
                  <a:lnTo>
                    <a:pt x="410316" y="309461"/>
                  </a:lnTo>
                  <a:lnTo>
                    <a:pt x="398239" y="357806"/>
                  </a:lnTo>
                  <a:lnTo>
                    <a:pt x="379129" y="401556"/>
                  </a:lnTo>
                  <a:lnTo>
                    <a:pt x="353820" y="439674"/>
                  </a:lnTo>
                  <a:lnTo>
                    <a:pt x="323145" y="471124"/>
                  </a:lnTo>
                  <a:lnTo>
                    <a:pt x="287938" y="494871"/>
                  </a:lnTo>
                  <a:lnTo>
                    <a:pt x="249033" y="509879"/>
                  </a:lnTo>
                  <a:lnTo>
                    <a:pt x="207264" y="515112"/>
                  </a:lnTo>
                  <a:lnTo>
                    <a:pt x="165494" y="509879"/>
                  </a:lnTo>
                  <a:lnTo>
                    <a:pt x="126589" y="494871"/>
                  </a:lnTo>
                  <a:lnTo>
                    <a:pt x="91382" y="471124"/>
                  </a:lnTo>
                  <a:lnTo>
                    <a:pt x="60707" y="439674"/>
                  </a:lnTo>
                  <a:lnTo>
                    <a:pt x="35398" y="401556"/>
                  </a:lnTo>
                  <a:lnTo>
                    <a:pt x="16288" y="357806"/>
                  </a:lnTo>
                  <a:lnTo>
                    <a:pt x="4211" y="309461"/>
                  </a:lnTo>
                  <a:lnTo>
                    <a:pt x="0" y="257556"/>
                  </a:lnTo>
                  <a:close/>
                </a:path>
              </a:pathLst>
            </a:custGeom>
            <a:ln w="12192">
              <a:solidFill>
                <a:srgbClr val="2E528F"/>
              </a:solidFill>
            </a:ln>
          </p:spPr>
          <p:txBody>
            <a:bodyPr wrap="square" lIns="0" tIns="0" rIns="0" bIns="0" rtlCol="0"/>
            <a:lstStyle/>
            <a:p>
              <a:endParaRPr/>
            </a:p>
          </p:txBody>
        </p:sp>
      </p:grpSp>
      <p:sp>
        <p:nvSpPr>
          <p:cNvPr id="13" name="object 13"/>
          <p:cNvSpPr txBox="1"/>
          <p:nvPr/>
        </p:nvSpPr>
        <p:spPr>
          <a:xfrm>
            <a:off x="2452523" y="5459375"/>
            <a:ext cx="123825" cy="226985"/>
          </a:xfrm>
          <a:prstGeom prst="rect">
            <a:avLst/>
          </a:prstGeom>
        </p:spPr>
        <p:txBody>
          <a:bodyPr vert="horz" wrap="square" lIns="0" tIns="11430" rIns="0" bIns="0" rtlCol="0">
            <a:spAutoFit/>
          </a:bodyPr>
          <a:lstStyle/>
          <a:p>
            <a:pPr marL="12700">
              <a:spcBef>
                <a:spcPts val="90"/>
              </a:spcBef>
            </a:pPr>
            <a:r>
              <a:rPr sz="1400" b="1" spc="-5" dirty="0">
                <a:solidFill>
                  <a:srgbClr val="FFFFFF"/>
                </a:solidFill>
                <a:latin typeface="Arial"/>
                <a:cs typeface="Arial"/>
              </a:rPr>
              <a:t>1</a:t>
            </a:r>
            <a:endParaRPr sz="1400">
              <a:latin typeface="Arial"/>
              <a:cs typeface="Arial"/>
            </a:endParaRPr>
          </a:p>
        </p:txBody>
      </p:sp>
      <p:grpSp>
        <p:nvGrpSpPr>
          <p:cNvPr id="14" name="object 14"/>
          <p:cNvGrpSpPr/>
          <p:nvPr/>
        </p:nvGrpSpPr>
        <p:grpSpPr>
          <a:xfrm>
            <a:off x="2130298" y="1657858"/>
            <a:ext cx="421640" cy="488315"/>
            <a:chOff x="606298" y="1657857"/>
            <a:chExt cx="421640" cy="488315"/>
          </a:xfrm>
        </p:grpSpPr>
        <p:sp>
          <p:nvSpPr>
            <p:cNvPr id="15" name="object 15"/>
            <p:cNvSpPr/>
            <p:nvPr/>
          </p:nvSpPr>
          <p:spPr>
            <a:xfrm>
              <a:off x="612648" y="1664207"/>
              <a:ext cx="408940" cy="475615"/>
            </a:xfrm>
            <a:custGeom>
              <a:avLst/>
              <a:gdLst/>
              <a:ahLst/>
              <a:cxnLst/>
              <a:rect l="l" t="t" r="r" b="b"/>
              <a:pathLst>
                <a:path w="408940" h="475614">
                  <a:moveTo>
                    <a:pt x="204215" y="0"/>
                  </a:moveTo>
                  <a:lnTo>
                    <a:pt x="163058" y="4829"/>
                  </a:lnTo>
                  <a:lnTo>
                    <a:pt x="124724" y="18680"/>
                  </a:lnTo>
                  <a:lnTo>
                    <a:pt x="90035" y="40598"/>
                  </a:lnTo>
                  <a:lnTo>
                    <a:pt x="59812" y="69627"/>
                  </a:lnTo>
                  <a:lnTo>
                    <a:pt x="34876" y="104812"/>
                  </a:lnTo>
                  <a:lnTo>
                    <a:pt x="16047" y="145196"/>
                  </a:lnTo>
                  <a:lnTo>
                    <a:pt x="4148" y="189825"/>
                  </a:lnTo>
                  <a:lnTo>
                    <a:pt x="0" y="237743"/>
                  </a:lnTo>
                  <a:lnTo>
                    <a:pt x="4148" y="285662"/>
                  </a:lnTo>
                  <a:lnTo>
                    <a:pt x="16047" y="330291"/>
                  </a:lnTo>
                  <a:lnTo>
                    <a:pt x="34876" y="370675"/>
                  </a:lnTo>
                  <a:lnTo>
                    <a:pt x="59812" y="405860"/>
                  </a:lnTo>
                  <a:lnTo>
                    <a:pt x="90035" y="434889"/>
                  </a:lnTo>
                  <a:lnTo>
                    <a:pt x="124724" y="456807"/>
                  </a:lnTo>
                  <a:lnTo>
                    <a:pt x="163058" y="470658"/>
                  </a:lnTo>
                  <a:lnTo>
                    <a:pt x="204215" y="475488"/>
                  </a:lnTo>
                  <a:lnTo>
                    <a:pt x="245373" y="470658"/>
                  </a:lnTo>
                  <a:lnTo>
                    <a:pt x="283707" y="456807"/>
                  </a:lnTo>
                  <a:lnTo>
                    <a:pt x="318396" y="434889"/>
                  </a:lnTo>
                  <a:lnTo>
                    <a:pt x="348619" y="405860"/>
                  </a:lnTo>
                  <a:lnTo>
                    <a:pt x="373555" y="370675"/>
                  </a:lnTo>
                  <a:lnTo>
                    <a:pt x="392384" y="330291"/>
                  </a:lnTo>
                  <a:lnTo>
                    <a:pt x="404283" y="285662"/>
                  </a:lnTo>
                  <a:lnTo>
                    <a:pt x="408432" y="237743"/>
                  </a:lnTo>
                  <a:lnTo>
                    <a:pt x="404283" y="189825"/>
                  </a:lnTo>
                  <a:lnTo>
                    <a:pt x="392384" y="145196"/>
                  </a:lnTo>
                  <a:lnTo>
                    <a:pt x="373555" y="104812"/>
                  </a:lnTo>
                  <a:lnTo>
                    <a:pt x="348619" y="69627"/>
                  </a:lnTo>
                  <a:lnTo>
                    <a:pt x="318396" y="40598"/>
                  </a:lnTo>
                  <a:lnTo>
                    <a:pt x="283707" y="18680"/>
                  </a:lnTo>
                  <a:lnTo>
                    <a:pt x="245373" y="4829"/>
                  </a:lnTo>
                  <a:lnTo>
                    <a:pt x="204215" y="0"/>
                  </a:lnTo>
                  <a:close/>
                </a:path>
              </a:pathLst>
            </a:custGeom>
            <a:solidFill>
              <a:srgbClr val="4471C4"/>
            </a:solidFill>
          </p:spPr>
          <p:txBody>
            <a:bodyPr wrap="square" lIns="0" tIns="0" rIns="0" bIns="0" rtlCol="0"/>
            <a:lstStyle/>
            <a:p>
              <a:endParaRPr/>
            </a:p>
          </p:txBody>
        </p:sp>
        <p:sp>
          <p:nvSpPr>
            <p:cNvPr id="16" name="object 16"/>
            <p:cNvSpPr/>
            <p:nvPr/>
          </p:nvSpPr>
          <p:spPr>
            <a:xfrm>
              <a:off x="612648" y="1664207"/>
              <a:ext cx="408940" cy="475615"/>
            </a:xfrm>
            <a:custGeom>
              <a:avLst/>
              <a:gdLst/>
              <a:ahLst/>
              <a:cxnLst/>
              <a:rect l="l" t="t" r="r" b="b"/>
              <a:pathLst>
                <a:path w="408940" h="475614">
                  <a:moveTo>
                    <a:pt x="0" y="237743"/>
                  </a:moveTo>
                  <a:lnTo>
                    <a:pt x="4148" y="189825"/>
                  </a:lnTo>
                  <a:lnTo>
                    <a:pt x="16047" y="145196"/>
                  </a:lnTo>
                  <a:lnTo>
                    <a:pt x="34876" y="104812"/>
                  </a:lnTo>
                  <a:lnTo>
                    <a:pt x="59812" y="69627"/>
                  </a:lnTo>
                  <a:lnTo>
                    <a:pt x="90035" y="40598"/>
                  </a:lnTo>
                  <a:lnTo>
                    <a:pt x="124724" y="18680"/>
                  </a:lnTo>
                  <a:lnTo>
                    <a:pt x="163058" y="4829"/>
                  </a:lnTo>
                  <a:lnTo>
                    <a:pt x="204215" y="0"/>
                  </a:lnTo>
                  <a:lnTo>
                    <a:pt x="245373" y="4829"/>
                  </a:lnTo>
                  <a:lnTo>
                    <a:pt x="283707" y="18680"/>
                  </a:lnTo>
                  <a:lnTo>
                    <a:pt x="318396" y="40598"/>
                  </a:lnTo>
                  <a:lnTo>
                    <a:pt x="348619" y="69627"/>
                  </a:lnTo>
                  <a:lnTo>
                    <a:pt x="373555" y="104812"/>
                  </a:lnTo>
                  <a:lnTo>
                    <a:pt x="392384" y="145196"/>
                  </a:lnTo>
                  <a:lnTo>
                    <a:pt x="404283" y="189825"/>
                  </a:lnTo>
                  <a:lnTo>
                    <a:pt x="408432" y="237743"/>
                  </a:lnTo>
                  <a:lnTo>
                    <a:pt x="404283" y="285662"/>
                  </a:lnTo>
                  <a:lnTo>
                    <a:pt x="392384" y="330291"/>
                  </a:lnTo>
                  <a:lnTo>
                    <a:pt x="373555" y="370675"/>
                  </a:lnTo>
                  <a:lnTo>
                    <a:pt x="348619" y="405860"/>
                  </a:lnTo>
                  <a:lnTo>
                    <a:pt x="318396" y="434889"/>
                  </a:lnTo>
                  <a:lnTo>
                    <a:pt x="283707" y="456807"/>
                  </a:lnTo>
                  <a:lnTo>
                    <a:pt x="245373" y="470658"/>
                  </a:lnTo>
                  <a:lnTo>
                    <a:pt x="204215" y="475488"/>
                  </a:lnTo>
                  <a:lnTo>
                    <a:pt x="163058" y="470658"/>
                  </a:lnTo>
                  <a:lnTo>
                    <a:pt x="124724" y="456807"/>
                  </a:lnTo>
                  <a:lnTo>
                    <a:pt x="90035" y="434889"/>
                  </a:lnTo>
                  <a:lnTo>
                    <a:pt x="59812" y="405860"/>
                  </a:lnTo>
                  <a:lnTo>
                    <a:pt x="34876" y="370675"/>
                  </a:lnTo>
                  <a:lnTo>
                    <a:pt x="16047" y="330291"/>
                  </a:lnTo>
                  <a:lnTo>
                    <a:pt x="4148" y="285662"/>
                  </a:lnTo>
                  <a:lnTo>
                    <a:pt x="0" y="237743"/>
                  </a:lnTo>
                  <a:close/>
                </a:path>
              </a:pathLst>
            </a:custGeom>
            <a:ln w="12192">
              <a:solidFill>
                <a:srgbClr val="2E528F"/>
              </a:solidFill>
            </a:ln>
          </p:spPr>
          <p:txBody>
            <a:bodyPr wrap="square" lIns="0" tIns="0" rIns="0" bIns="0" rtlCol="0"/>
            <a:lstStyle/>
            <a:p>
              <a:endParaRPr/>
            </a:p>
          </p:txBody>
        </p:sp>
      </p:grpSp>
      <p:sp>
        <p:nvSpPr>
          <p:cNvPr id="17" name="object 17"/>
          <p:cNvSpPr txBox="1"/>
          <p:nvPr/>
        </p:nvSpPr>
        <p:spPr>
          <a:xfrm>
            <a:off x="2279092" y="1778636"/>
            <a:ext cx="123825" cy="226985"/>
          </a:xfrm>
          <a:prstGeom prst="rect">
            <a:avLst/>
          </a:prstGeom>
        </p:spPr>
        <p:txBody>
          <a:bodyPr vert="horz" wrap="square" lIns="0" tIns="11430" rIns="0" bIns="0" rtlCol="0">
            <a:spAutoFit/>
          </a:bodyPr>
          <a:lstStyle/>
          <a:p>
            <a:pPr marL="12700">
              <a:spcBef>
                <a:spcPts val="90"/>
              </a:spcBef>
            </a:pPr>
            <a:r>
              <a:rPr sz="1400" b="1" spc="-5" dirty="0">
                <a:solidFill>
                  <a:srgbClr val="FFFFFF"/>
                </a:solidFill>
                <a:latin typeface="Arial"/>
                <a:cs typeface="Arial"/>
              </a:rPr>
              <a:t>2</a:t>
            </a:r>
            <a:endParaRPr sz="1400">
              <a:latin typeface="Arial"/>
              <a:cs typeface="Arial"/>
            </a:endParaRPr>
          </a:p>
        </p:txBody>
      </p:sp>
      <p:grpSp>
        <p:nvGrpSpPr>
          <p:cNvPr id="18" name="object 18"/>
          <p:cNvGrpSpPr/>
          <p:nvPr/>
        </p:nvGrpSpPr>
        <p:grpSpPr>
          <a:xfrm>
            <a:off x="6458459" y="1673099"/>
            <a:ext cx="479425" cy="601345"/>
            <a:chOff x="4934458" y="1673098"/>
            <a:chExt cx="479425" cy="601345"/>
          </a:xfrm>
        </p:grpSpPr>
        <p:sp>
          <p:nvSpPr>
            <p:cNvPr id="19" name="object 19"/>
            <p:cNvSpPr/>
            <p:nvPr/>
          </p:nvSpPr>
          <p:spPr>
            <a:xfrm>
              <a:off x="4940808" y="1679448"/>
              <a:ext cx="466725" cy="588645"/>
            </a:xfrm>
            <a:custGeom>
              <a:avLst/>
              <a:gdLst/>
              <a:ahLst/>
              <a:cxnLst/>
              <a:rect l="l" t="t" r="r" b="b"/>
              <a:pathLst>
                <a:path w="466725" h="588644">
                  <a:moveTo>
                    <a:pt x="233171" y="0"/>
                  </a:moveTo>
                  <a:lnTo>
                    <a:pt x="191258" y="4739"/>
                  </a:lnTo>
                  <a:lnTo>
                    <a:pt x="151810" y="18402"/>
                  </a:lnTo>
                  <a:lnTo>
                    <a:pt x="115485" y="40160"/>
                  </a:lnTo>
                  <a:lnTo>
                    <a:pt x="82941" y="69179"/>
                  </a:lnTo>
                  <a:lnTo>
                    <a:pt x="54838" y="104631"/>
                  </a:lnTo>
                  <a:lnTo>
                    <a:pt x="31834" y="145683"/>
                  </a:lnTo>
                  <a:lnTo>
                    <a:pt x="14587" y="191504"/>
                  </a:lnTo>
                  <a:lnTo>
                    <a:pt x="3756" y="241264"/>
                  </a:lnTo>
                  <a:lnTo>
                    <a:pt x="0" y="294131"/>
                  </a:lnTo>
                  <a:lnTo>
                    <a:pt x="3756" y="346999"/>
                  </a:lnTo>
                  <a:lnTo>
                    <a:pt x="14587" y="396759"/>
                  </a:lnTo>
                  <a:lnTo>
                    <a:pt x="31834" y="442580"/>
                  </a:lnTo>
                  <a:lnTo>
                    <a:pt x="54838" y="483632"/>
                  </a:lnTo>
                  <a:lnTo>
                    <a:pt x="82941" y="519084"/>
                  </a:lnTo>
                  <a:lnTo>
                    <a:pt x="115485" y="548103"/>
                  </a:lnTo>
                  <a:lnTo>
                    <a:pt x="151810" y="569861"/>
                  </a:lnTo>
                  <a:lnTo>
                    <a:pt x="191258" y="583524"/>
                  </a:lnTo>
                  <a:lnTo>
                    <a:pt x="233171" y="588263"/>
                  </a:lnTo>
                  <a:lnTo>
                    <a:pt x="275085" y="583524"/>
                  </a:lnTo>
                  <a:lnTo>
                    <a:pt x="314533" y="569861"/>
                  </a:lnTo>
                  <a:lnTo>
                    <a:pt x="350858" y="548103"/>
                  </a:lnTo>
                  <a:lnTo>
                    <a:pt x="383402" y="519084"/>
                  </a:lnTo>
                  <a:lnTo>
                    <a:pt x="411505" y="483632"/>
                  </a:lnTo>
                  <a:lnTo>
                    <a:pt x="434509" y="442580"/>
                  </a:lnTo>
                  <a:lnTo>
                    <a:pt x="451756" y="396759"/>
                  </a:lnTo>
                  <a:lnTo>
                    <a:pt x="462587" y="346999"/>
                  </a:lnTo>
                  <a:lnTo>
                    <a:pt x="466343" y="294131"/>
                  </a:lnTo>
                  <a:lnTo>
                    <a:pt x="462587" y="241264"/>
                  </a:lnTo>
                  <a:lnTo>
                    <a:pt x="451756" y="191504"/>
                  </a:lnTo>
                  <a:lnTo>
                    <a:pt x="434509" y="145683"/>
                  </a:lnTo>
                  <a:lnTo>
                    <a:pt x="411505" y="104631"/>
                  </a:lnTo>
                  <a:lnTo>
                    <a:pt x="383402" y="69179"/>
                  </a:lnTo>
                  <a:lnTo>
                    <a:pt x="350858" y="40160"/>
                  </a:lnTo>
                  <a:lnTo>
                    <a:pt x="314533" y="18402"/>
                  </a:lnTo>
                  <a:lnTo>
                    <a:pt x="275085" y="4739"/>
                  </a:lnTo>
                  <a:lnTo>
                    <a:pt x="233171" y="0"/>
                  </a:lnTo>
                  <a:close/>
                </a:path>
              </a:pathLst>
            </a:custGeom>
            <a:solidFill>
              <a:srgbClr val="4471C4"/>
            </a:solidFill>
          </p:spPr>
          <p:txBody>
            <a:bodyPr wrap="square" lIns="0" tIns="0" rIns="0" bIns="0" rtlCol="0"/>
            <a:lstStyle/>
            <a:p>
              <a:endParaRPr/>
            </a:p>
          </p:txBody>
        </p:sp>
        <p:sp>
          <p:nvSpPr>
            <p:cNvPr id="20" name="object 20"/>
            <p:cNvSpPr/>
            <p:nvPr/>
          </p:nvSpPr>
          <p:spPr>
            <a:xfrm>
              <a:off x="4940808" y="1679448"/>
              <a:ext cx="466725" cy="588645"/>
            </a:xfrm>
            <a:custGeom>
              <a:avLst/>
              <a:gdLst/>
              <a:ahLst/>
              <a:cxnLst/>
              <a:rect l="l" t="t" r="r" b="b"/>
              <a:pathLst>
                <a:path w="466725" h="588644">
                  <a:moveTo>
                    <a:pt x="0" y="294131"/>
                  </a:moveTo>
                  <a:lnTo>
                    <a:pt x="3756" y="241264"/>
                  </a:lnTo>
                  <a:lnTo>
                    <a:pt x="14587" y="191504"/>
                  </a:lnTo>
                  <a:lnTo>
                    <a:pt x="31834" y="145683"/>
                  </a:lnTo>
                  <a:lnTo>
                    <a:pt x="54838" y="104631"/>
                  </a:lnTo>
                  <a:lnTo>
                    <a:pt x="82941" y="69179"/>
                  </a:lnTo>
                  <a:lnTo>
                    <a:pt x="115485" y="40160"/>
                  </a:lnTo>
                  <a:lnTo>
                    <a:pt x="151810" y="18402"/>
                  </a:lnTo>
                  <a:lnTo>
                    <a:pt x="191258" y="4739"/>
                  </a:lnTo>
                  <a:lnTo>
                    <a:pt x="233171" y="0"/>
                  </a:lnTo>
                  <a:lnTo>
                    <a:pt x="275085" y="4739"/>
                  </a:lnTo>
                  <a:lnTo>
                    <a:pt x="314533" y="18402"/>
                  </a:lnTo>
                  <a:lnTo>
                    <a:pt x="350858" y="40160"/>
                  </a:lnTo>
                  <a:lnTo>
                    <a:pt x="383402" y="69179"/>
                  </a:lnTo>
                  <a:lnTo>
                    <a:pt x="411505" y="104631"/>
                  </a:lnTo>
                  <a:lnTo>
                    <a:pt x="434509" y="145683"/>
                  </a:lnTo>
                  <a:lnTo>
                    <a:pt x="451756" y="191504"/>
                  </a:lnTo>
                  <a:lnTo>
                    <a:pt x="462587" y="241264"/>
                  </a:lnTo>
                  <a:lnTo>
                    <a:pt x="466343" y="294131"/>
                  </a:lnTo>
                  <a:lnTo>
                    <a:pt x="462587" y="346999"/>
                  </a:lnTo>
                  <a:lnTo>
                    <a:pt x="451756" y="396759"/>
                  </a:lnTo>
                  <a:lnTo>
                    <a:pt x="434509" y="442580"/>
                  </a:lnTo>
                  <a:lnTo>
                    <a:pt x="411505" y="483632"/>
                  </a:lnTo>
                  <a:lnTo>
                    <a:pt x="383402" y="519084"/>
                  </a:lnTo>
                  <a:lnTo>
                    <a:pt x="350858" y="548103"/>
                  </a:lnTo>
                  <a:lnTo>
                    <a:pt x="314533" y="569861"/>
                  </a:lnTo>
                  <a:lnTo>
                    <a:pt x="275085" y="583524"/>
                  </a:lnTo>
                  <a:lnTo>
                    <a:pt x="233171" y="588263"/>
                  </a:lnTo>
                  <a:lnTo>
                    <a:pt x="191258" y="583524"/>
                  </a:lnTo>
                  <a:lnTo>
                    <a:pt x="151810" y="569861"/>
                  </a:lnTo>
                  <a:lnTo>
                    <a:pt x="115485" y="548103"/>
                  </a:lnTo>
                  <a:lnTo>
                    <a:pt x="82941" y="519084"/>
                  </a:lnTo>
                  <a:lnTo>
                    <a:pt x="54838" y="483632"/>
                  </a:lnTo>
                  <a:lnTo>
                    <a:pt x="31834" y="442580"/>
                  </a:lnTo>
                  <a:lnTo>
                    <a:pt x="14587" y="396759"/>
                  </a:lnTo>
                  <a:lnTo>
                    <a:pt x="3756" y="346999"/>
                  </a:lnTo>
                  <a:lnTo>
                    <a:pt x="0" y="294131"/>
                  </a:lnTo>
                  <a:close/>
                </a:path>
              </a:pathLst>
            </a:custGeom>
            <a:ln w="12192">
              <a:solidFill>
                <a:srgbClr val="2E528F"/>
              </a:solidFill>
            </a:ln>
          </p:spPr>
          <p:txBody>
            <a:bodyPr wrap="square" lIns="0" tIns="0" rIns="0" bIns="0" rtlCol="0"/>
            <a:lstStyle/>
            <a:p>
              <a:endParaRPr/>
            </a:p>
          </p:txBody>
        </p:sp>
      </p:grpSp>
      <p:sp>
        <p:nvSpPr>
          <p:cNvPr id="21" name="object 21"/>
          <p:cNvSpPr txBox="1"/>
          <p:nvPr/>
        </p:nvSpPr>
        <p:spPr>
          <a:xfrm>
            <a:off x="6639560" y="1849375"/>
            <a:ext cx="123825" cy="226985"/>
          </a:xfrm>
          <a:prstGeom prst="rect">
            <a:avLst/>
          </a:prstGeom>
        </p:spPr>
        <p:txBody>
          <a:bodyPr vert="horz" wrap="square" lIns="0" tIns="11430" rIns="0" bIns="0" rtlCol="0">
            <a:spAutoFit/>
          </a:bodyPr>
          <a:lstStyle/>
          <a:p>
            <a:pPr marL="12700">
              <a:spcBef>
                <a:spcPts val="90"/>
              </a:spcBef>
            </a:pPr>
            <a:r>
              <a:rPr sz="1400" b="1" spc="-5" dirty="0">
                <a:solidFill>
                  <a:srgbClr val="FFFFFF"/>
                </a:solidFill>
                <a:latin typeface="Arial"/>
                <a:cs typeface="Arial"/>
              </a:rPr>
              <a:t>3</a:t>
            </a:r>
            <a:endParaRPr sz="1400">
              <a:latin typeface="Arial"/>
              <a:cs typeface="Arial"/>
            </a:endParaRPr>
          </a:p>
        </p:txBody>
      </p:sp>
      <p:grpSp>
        <p:nvGrpSpPr>
          <p:cNvPr id="22" name="object 22"/>
          <p:cNvGrpSpPr/>
          <p:nvPr/>
        </p:nvGrpSpPr>
        <p:grpSpPr>
          <a:xfrm>
            <a:off x="6555995" y="5275834"/>
            <a:ext cx="427355" cy="543560"/>
            <a:chOff x="5031994" y="5275834"/>
            <a:chExt cx="427355" cy="543560"/>
          </a:xfrm>
        </p:grpSpPr>
        <p:sp>
          <p:nvSpPr>
            <p:cNvPr id="23" name="object 23"/>
            <p:cNvSpPr/>
            <p:nvPr/>
          </p:nvSpPr>
          <p:spPr>
            <a:xfrm>
              <a:off x="5038344" y="5282184"/>
              <a:ext cx="414655" cy="530860"/>
            </a:xfrm>
            <a:custGeom>
              <a:avLst/>
              <a:gdLst/>
              <a:ahLst/>
              <a:cxnLst/>
              <a:rect l="l" t="t" r="r" b="b"/>
              <a:pathLst>
                <a:path w="414654" h="530860">
                  <a:moveTo>
                    <a:pt x="207263" y="0"/>
                  </a:moveTo>
                  <a:lnTo>
                    <a:pt x="165505" y="5388"/>
                  </a:lnTo>
                  <a:lnTo>
                    <a:pt x="126605" y="20841"/>
                  </a:lnTo>
                  <a:lnTo>
                    <a:pt x="91399" y="45293"/>
                  </a:lnTo>
                  <a:lnTo>
                    <a:pt x="60721" y="77676"/>
                  </a:lnTo>
                  <a:lnTo>
                    <a:pt x="35408" y="116923"/>
                  </a:lnTo>
                  <a:lnTo>
                    <a:pt x="16293" y="161966"/>
                  </a:lnTo>
                  <a:lnTo>
                    <a:pt x="4212" y="211740"/>
                  </a:lnTo>
                  <a:lnTo>
                    <a:pt x="0" y="265175"/>
                  </a:lnTo>
                  <a:lnTo>
                    <a:pt x="4212" y="318619"/>
                  </a:lnTo>
                  <a:lnTo>
                    <a:pt x="16293" y="368396"/>
                  </a:lnTo>
                  <a:lnTo>
                    <a:pt x="35408" y="413440"/>
                  </a:lnTo>
                  <a:lnTo>
                    <a:pt x="60721" y="452685"/>
                  </a:lnTo>
                  <a:lnTo>
                    <a:pt x="91399" y="485065"/>
                  </a:lnTo>
                  <a:lnTo>
                    <a:pt x="126605" y="509513"/>
                  </a:lnTo>
                  <a:lnTo>
                    <a:pt x="165505" y="524964"/>
                  </a:lnTo>
                  <a:lnTo>
                    <a:pt x="207263" y="530351"/>
                  </a:lnTo>
                  <a:lnTo>
                    <a:pt x="249022" y="524964"/>
                  </a:lnTo>
                  <a:lnTo>
                    <a:pt x="287922" y="509513"/>
                  </a:lnTo>
                  <a:lnTo>
                    <a:pt x="323128" y="485065"/>
                  </a:lnTo>
                  <a:lnTo>
                    <a:pt x="353806" y="452685"/>
                  </a:lnTo>
                  <a:lnTo>
                    <a:pt x="379119" y="413440"/>
                  </a:lnTo>
                  <a:lnTo>
                    <a:pt x="398234" y="368396"/>
                  </a:lnTo>
                  <a:lnTo>
                    <a:pt x="410315" y="318619"/>
                  </a:lnTo>
                  <a:lnTo>
                    <a:pt x="414527" y="265175"/>
                  </a:lnTo>
                  <a:lnTo>
                    <a:pt x="410315" y="211740"/>
                  </a:lnTo>
                  <a:lnTo>
                    <a:pt x="398234" y="161966"/>
                  </a:lnTo>
                  <a:lnTo>
                    <a:pt x="379119" y="116923"/>
                  </a:lnTo>
                  <a:lnTo>
                    <a:pt x="353806" y="77676"/>
                  </a:lnTo>
                  <a:lnTo>
                    <a:pt x="323128" y="45293"/>
                  </a:lnTo>
                  <a:lnTo>
                    <a:pt x="287922" y="20841"/>
                  </a:lnTo>
                  <a:lnTo>
                    <a:pt x="249022" y="5388"/>
                  </a:lnTo>
                  <a:lnTo>
                    <a:pt x="207263" y="0"/>
                  </a:lnTo>
                  <a:close/>
                </a:path>
              </a:pathLst>
            </a:custGeom>
            <a:solidFill>
              <a:srgbClr val="4471C4"/>
            </a:solidFill>
          </p:spPr>
          <p:txBody>
            <a:bodyPr wrap="square" lIns="0" tIns="0" rIns="0" bIns="0" rtlCol="0"/>
            <a:lstStyle/>
            <a:p>
              <a:endParaRPr/>
            </a:p>
          </p:txBody>
        </p:sp>
        <p:sp>
          <p:nvSpPr>
            <p:cNvPr id="24" name="object 24"/>
            <p:cNvSpPr/>
            <p:nvPr/>
          </p:nvSpPr>
          <p:spPr>
            <a:xfrm>
              <a:off x="5038344" y="5282184"/>
              <a:ext cx="414655" cy="530860"/>
            </a:xfrm>
            <a:custGeom>
              <a:avLst/>
              <a:gdLst/>
              <a:ahLst/>
              <a:cxnLst/>
              <a:rect l="l" t="t" r="r" b="b"/>
              <a:pathLst>
                <a:path w="414654" h="530860">
                  <a:moveTo>
                    <a:pt x="0" y="265175"/>
                  </a:moveTo>
                  <a:lnTo>
                    <a:pt x="4212" y="211740"/>
                  </a:lnTo>
                  <a:lnTo>
                    <a:pt x="16293" y="161966"/>
                  </a:lnTo>
                  <a:lnTo>
                    <a:pt x="35408" y="116923"/>
                  </a:lnTo>
                  <a:lnTo>
                    <a:pt x="60721" y="77676"/>
                  </a:lnTo>
                  <a:lnTo>
                    <a:pt x="91399" y="45293"/>
                  </a:lnTo>
                  <a:lnTo>
                    <a:pt x="126605" y="20841"/>
                  </a:lnTo>
                  <a:lnTo>
                    <a:pt x="165505" y="5388"/>
                  </a:lnTo>
                  <a:lnTo>
                    <a:pt x="207263" y="0"/>
                  </a:lnTo>
                  <a:lnTo>
                    <a:pt x="249022" y="5388"/>
                  </a:lnTo>
                  <a:lnTo>
                    <a:pt x="287922" y="20841"/>
                  </a:lnTo>
                  <a:lnTo>
                    <a:pt x="323128" y="45293"/>
                  </a:lnTo>
                  <a:lnTo>
                    <a:pt x="353806" y="77676"/>
                  </a:lnTo>
                  <a:lnTo>
                    <a:pt x="379119" y="116923"/>
                  </a:lnTo>
                  <a:lnTo>
                    <a:pt x="398234" y="161966"/>
                  </a:lnTo>
                  <a:lnTo>
                    <a:pt x="410315" y="211740"/>
                  </a:lnTo>
                  <a:lnTo>
                    <a:pt x="414527" y="265175"/>
                  </a:lnTo>
                  <a:lnTo>
                    <a:pt x="410315" y="318619"/>
                  </a:lnTo>
                  <a:lnTo>
                    <a:pt x="398234" y="368396"/>
                  </a:lnTo>
                  <a:lnTo>
                    <a:pt x="379119" y="413440"/>
                  </a:lnTo>
                  <a:lnTo>
                    <a:pt x="353806" y="452685"/>
                  </a:lnTo>
                  <a:lnTo>
                    <a:pt x="323128" y="485065"/>
                  </a:lnTo>
                  <a:lnTo>
                    <a:pt x="287922" y="509513"/>
                  </a:lnTo>
                  <a:lnTo>
                    <a:pt x="249022" y="524964"/>
                  </a:lnTo>
                  <a:lnTo>
                    <a:pt x="207263" y="530351"/>
                  </a:lnTo>
                  <a:lnTo>
                    <a:pt x="165505" y="524964"/>
                  </a:lnTo>
                  <a:lnTo>
                    <a:pt x="126605" y="509513"/>
                  </a:lnTo>
                  <a:lnTo>
                    <a:pt x="91399" y="485065"/>
                  </a:lnTo>
                  <a:lnTo>
                    <a:pt x="60721" y="452685"/>
                  </a:lnTo>
                  <a:lnTo>
                    <a:pt x="35408" y="413440"/>
                  </a:lnTo>
                  <a:lnTo>
                    <a:pt x="16293" y="368396"/>
                  </a:lnTo>
                  <a:lnTo>
                    <a:pt x="4212" y="318619"/>
                  </a:lnTo>
                  <a:lnTo>
                    <a:pt x="0" y="265175"/>
                  </a:lnTo>
                  <a:close/>
                </a:path>
              </a:pathLst>
            </a:custGeom>
            <a:ln w="12192">
              <a:solidFill>
                <a:srgbClr val="2E528F"/>
              </a:solidFill>
            </a:ln>
          </p:spPr>
          <p:txBody>
            <a:bodyPr wrap="square" lIns="0" tIns="0" rIns="0" bIns="0" rtlCol="0"/>
            <a:lstStyle/>
            <a:p>
              <a:endParaRPr/>
            </a:p>
          </p:txBody>
        </p:sp>
      </p:grpSp>
      <p:sp>
        <p:nvSpPr>
          <p:cNvPr id="25" name="object 25"/>
          <p:cNvSpPr txBox="1"/>
          <p:nvPr/>
        </p:nvSpPr>
        <p:spPr>
          <a:xfrm>
            <a:off x="6709665" y="5425542"/>
            <a:ext cx="123825" cy="226985"/>
          </a:xfrm>
          <a:prstGeom prst="rect">
            <a:avLst/>
          </a:prstGeom>
        </p:spPr>
        <p:txBody>
          <a:bodyPr vert="horz" wrap="square" lIns="0" tIns="11430" rIns="0" bIns="0" rtlCol="0">
            <a:spAutoFit/>
          </a:bodyPr>
          <a:lstStyle/>
          <a:p>
            <a:pPr marL="12700">
              <a:spcBef>
                <a:spcPts val="90"/>
              </a:spcBef>
            </a:pPr>
            <a:r>
              <a:rPr sz="1400" b="1" spc="-5" dirty="0">
                <a:solidFill>
                  <a:srgbClr val="FFFFFF"/>
                </a:solidFill>
                <a:latin typeface="Arial"/>
                <a:cs typeface="Arial"/>
              </a:rPr>
              <a:t>4</a:t>
            </a:r>
            <a:endParaRPr sz="1400">
              <a:latin typeface="Arial"/>
              <a:cs typeface="Arial"/>
            </a:endParaRPr>
          </a:p>
        </p:txBody>
      </p:sp>
      <p:grpSp>
        <p:nvGrpSpPr>
          <p:cNvPr id="26" name="object 26"/>
          <p:cNvGrpSpPr/>
          <p:nvPr/>
        </p:nvGrpSpPr>
        <p:grpSpPr>
          <a:xfrm>
            <a:off x="4334255" y="3328416"/>
            <a:ext cx="402590" cy="506095"/>
            <a:chOff x="2810255" y="3328415"/>
            <a:chExt cx="402590" cy="506095"/>
          </a:xfrm>
        </p:grpSpPr>
        <p:sp>
          <p:nvSpPr>
            <p:cNvPr id="27" name="object 27"/>
            <p:cNvSpPr/>
            <p:nvPr/>
          </p:nvSpPr>
          <p:spPr>
            <a:xfrm>
              <a:off x="2816351" y="3334511"/>
              <a:ext cx="390525" cy="494030"/>
            </a:xfrm>
            <a:custGeom>
              <a:avLst/>
              <a:gdLst/>
              <a:ahLst/>
              <a:cxnLst/>
              <a:rect l="l" t="t" r="r" b="b"/>
              <a:pathLst>
                <a:path w="390525" h="494029">
                  <a:moveTo>
                    <a:pt x="195072" y="0"/>
                  </a:moveTo>
                  <a:lnTo>
                    <a:pt x="155769" y="5014"/>
                  </a:lnTo>
                  <a:lnTo>
                    <a:pt x="119157" y="19395"/>
                  </a:lnTo>
                  <a:lnTo>
                    <a:pt x="86022" y="42152"/>
                  </a:lnTo>
                  <a:lnTo>
                    <a:pt x="57149" y="72294"/>
                  </a:lnTo>
                  <a:lnTo>
                    <a:pt x="33325" y="108830"/>
                  </a:lnTo>
                  <a:lnTo>
                    <a:pt x="15335" y="150768"/>
                  </a:lnTo>
                  <a:lnTo>
                    <a:pt x="3964" y="197118"/>
                  </a:lnTo>
                  <a:lnTo>
                    <a:pt x="0" y="246887"/>
                  </a:lnTo>
                  <a:lnTo>
                    <a:pt x="3964" y="296657"/>
                  </a:lnTo>
                  <a:lnTo>
                    <a:pt x="15335" y="343007"/>
                  </a:lnTo>
                  <a:lnTo>
                    <a:pt x="33325" y="384945"/>
                  </a:lnTo>
                  <a:lnTo>
                    <a:pt x="57150" y="421481"/>
                  </a:lnTo>
                  <a:lnTo>
                    <a:pt x="86022" y="451623"/>
                  </a:lnTo>
                  <a:lnTo>
                    <a:pt x="119157" y="474380"/>
                  </a:lnTo>
                  <a:lnTo>
                    <a:pt x="155769" y="488761"/>
                  </a:lnTo>
                  <a:lnTo>
                    <a:pt x="195072" y="493775"/>
                  </a:lnTo>
                  <a:lnTo>
                    <a:pt x="234374" y="488761"/>
                  </a:lnTo>
                  <a:lnTo>
                    <a:pt x="270986" y="474380"/>
                  </a:lnTo>
                  <a:lnTo>
                    <a:pt x="304121" y="451623"/>
                  </a:lnTo>
                  <a:lnTo>
                    <a:pt x="332994" y="421481"/>
                  </a:lnTo>
                  <a:lnTo>
                    <a:pt x="356818" y="384945"/>
                  </a:lnTo>
                  <a:lnTo>
                    <a:pt x="374808" y="343007"/>
                  </a:lnTo>
                  <a:lnTo>
                    <a:pt x="386179" y="296657"/>
                  </a:lnTo>
                  <a:lnTo>
                    <a:pt x="390144" y="246887"/>
                  </a:lnTo>
                  <a:lnTo>
                    <a:pt x="386179" y="197118"/>
                  </a:lnTo>
                  <a:lnTo>
                    <a:pt x="374808" y="150768"/>
                  </a:lnTo>
                  <a:lnTo>
                    <a:pt x="356818" y="108830"/>
                  </a:lnTo>
                  <a:lnTo>
                    <a:pt x="332994" y="72294"/>
                  </a:lnTo>
                  <a:lnTo>
                    <a:pt x="304121" y="42152"/>
                  </a:lnTo>
                  <a:lnTo>
                    <a:pt x="270986" y="19395"/>
                  </a:lnTo>
                  <a:lnTo>
                    <a:pt x="234374" y="5014"/>
                  </a:lnTo>
                  <a:lnTo>
                    <a:pt x="195072" y="0"/>
                  </a:lnTo>
                  <a:close/>
                </a:path>
              </a:pathLst>
            </a:custGeom>
            <a:solidFill>
              <a:srgbClr val="4471C4"/>
            </a:solidFill>
          </p:spPr>
          <p:txBody>
            <a:bodyPr wrap="square" lIns="0" tIns="0" rIns="0" bIns="0" rtlCol="0"/>
            <a:lstStyle/>
            <a:p>
              <a:endParaRPr/>
            </a:p>
          </p:txBody>
        </p:sp>
        <p:sp>
          <p:nvSpPr>
            <p:cNvPr id="28" name="object 28"/>
            <p:cNvSpPr/>
            <p:nvPr/>
          </p:nvSpPr>
          <p:spPr>
            <a:xfrm>
              <a:off x="2816351" y="3334511"/>
              <a:ext cx="390525" cy="494030"/>
            </a:xfrm>
            <a:custGeom>
              <a:avLst/>
              <a:gdLst/>
              <a:ahLst/>
              <a:cxnLst/>
              <a:rect l="l" t="t" r="r" b="b"/>
              <a:pathLst>
                <a:path w="390525" h="494029">
                  <a:moveTo>
                    <a:pt x="0" y="246887"/>
                  </a:moveTo>
                  <a:lnTo>
                    <a:pt x="3964" y="197118"/>
                  </a:lnTo>
                  <a:lnTo>
                    <a:pt x="15335" y="150768"/>
                  </a:lnTo>
                  <a:lnTo>
                    <a:pt x="33325" y="108830"/>
                  </a:lnTo>
                  <a:lnTo>
                    <a:pt x="57149" y="72294"/>
                  </a:lnTo>
                  <a:lnTo>
                    <a:pt x="86022" y="42152"/>
                  </a:lnTo>
                  <a:lnTo>
                    <a:pt x="119157" y="19395"/>
                  </a:lnTo>
                  <a:lnTo>
                    <a:pt x="155769" y="5014"/>
                  </a:lnTo>
                  <a:lnTo>
                    <a:pt x="195072" y="0"/>
                  </a:lnTo>
                  <a:lnTo>
                    <a:pt x="234374" y="5014"/>
                  </a:lnTo>
                  <a:lnTo>
                    <a:pt x="270986" y="19395"/>
                  </a:lnTo>
                  <a:lnTo>
                    <a:pt x="304121" y="42152"/>
                  </a:lnTo>
                  <a:lnTo>
                    <a:pt x="332994" y="72294"/>
                  </a:lnTo>
                  <a:lnTo>
                    <a:pt x="356818" y="108830"/>
                  </a:lnTo>
                  <a:lnTo>
                    <a:pt x="374808" y="150768"/>
                  </a:lnTo>
                  <a:lnTo>
                    <a:pt x="386179" y="197118"/>
                  </a:lnTo>
                  <a:lnTo>
                    <a:pt x="390144" y="246887"/>
                  </a:lnTo>
                  <a:lnTo>
                    <a:pt x="386179" y="296657"/>
                  </a:lnTo>
                  <a:lnTo>
                    <a:pt x="374808" y="343007"/>
                  </a:lnTo>
                  <a:lnTo>
                    <a:pt x="356818" y="384945"/>
                  </a:lnTo>
                  <a:lnTo>
                    <a:pt x="332994" y="421481"/>
                  </a:lnTo>
                  <a:lnTo>
                    <a:pt x="304121" y="451623"/>
                  </a:lnTo>
                  <a:lnTo>
                    <a:pt x="270986" y="474380"/>
                  </a:lnTo>
                  <a:lnTo>
                    <a:pt x="234374" y="488761"/>
                  </a:lnTo>
                  <a:lnTo>
                    <a:pt x="195072" y="493775"/>
                  </a:lnTo>
                  <a:lnTo>
                    <a:pt x="155769" y="488761"/>
                  </a:lnTo>
                  <a:lnTo>
                    <a:pt x="119157" y="474380"/>
                  </a:lnTo>
                  <a:lnTo>
                    <a:pt x="86022" y="451623"/>
                  </a:lnTo>
                  <a:lnTo>
                    <a:pt x="57150" y="421481"/>
                  </a:lnTo>
                  <a:lnTo>
                    <a:pt x="33325" y="384945"/>
                  </a:lnTo>
                  <a:lnTo>
                    <a:pt x="15335" y="343007"/>
                  </a:lnTo>
                  <a:lnTo>
                    <a:pt x="3964" y="296657"/>
                  </a:lnTo>
                  <a:lnTo>
                    <a:pt x="0" y="246887"/>
                  </a:lnTo>
                  <a:close/>
                </a:path>
              </a:pathLst>
            </a:custGeom>
            <a:ln w="12192">
              <a:solidFill>
                <a:srgbClr val="2E528F"/>
              </a:solidFill>
            </a:ln>
          </p:spPr>
          <p:txBody>
            <a:bodyPr wrap="square" lIns="0" tIns="0" rIns="0" bIns="0" rtlCol="0"/>
            <a:lstStyle/>
            <a:p>
              <a:endParaRPr/>
            </a:p>
          </p:txBody>
        </p:sp>
      </p:grpSp>
      <p:sp>
        <p:nvSpPr>
          <p:cNvPr id="29" name="object 29"/>
          <p:cNvSpPr txBox="1"/>
          <p:nvPr/>
        </p:nvSpPr>
        <p:spPr>
          <a:xfrm>
            <a:off x="4477005" y="3458337"/>
            <a:ext cx="123825" cy="226985"/>
          </a:xfrm>
          <a:prstGeom prst="rect">
            <a:avLst/>
          </a:prstGeom>
        </p:spPr>
        <p:txBody>
          <a:bodyPr vert="horz" wrap="square" lIns="0" tIns="11430" rIns="0" bIns="0" rtlCol="0">
            <a:spAutoFit/>
          </a:bodyPr>
          <a:lstStyle/>
          <a:p>
            <a:pPr marL="12700">
              <a:spcBef>
                <a:spcPts val="90"/>
              </a:spcBef>
            </a:pPr>
            <a:r>
              <a:rPr sz="1400" b="1" spc="-5" dirty="0">
                <a:solidFill>
                  <a:srgbClr val="FFFFFF"/>
                </a:solidFill>
                <a:latin typeface="Arial"/>
                <a:cs typeface="Arial"/>
              </a:rPr>
              <a:t>5</a:t>
            </a:r>
            <a:endParaRPr sz="1400">
              <a:latin typeface="Arial"/>
              <a:cs typeface="Arial"/>
            </a:endParaRPr>
          </a:p>
        </p:txBody>
      </p:sp>
      <p:sp>
        <p:nvSpPr>
          <p:cNvPr id="38" name="object 38"/>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61</a:t>
            </a:fld>
            <a:endParaRPr spc="-5" dirty="0"/>
          </a:p>
        </p:txBody>
      </p:sp>
      <p:sp>
        <p:nvSpPr>
          <p:cNvPr id="30" name="object 30"/>
          <p:cNvSpPr txBox="1"/>
          <p:nvPr/>
        </p:nvSpPr>
        <p:spPr>
          <a:xfrm>
            <a:off x="3233674" y="4999102"/>
            <a:ext cx="910309" cy="226985"/>
          </a:xfrm>
          <a:prstGeom prst="rect">
            <a:avLst/>
          </a:prstGeom>
        </p:spPr>
        <p:txBody>
          <a:bodyPr vert="horz" wrap="square" lIns="0" tIns="11430" rIns="0" bIns="0" rtlCol="0">
            <a:spAutoFit/>
          </a:bodyPr>
          <a:lstStyle/>
          <a:p>
            <a:pPr marL="12700">
              <a:spcBef>
                <a:spcPts val="90"/>
              </a:spcBef>
            </a:pPr>
            <a:r>
              <a:rPr lang="en-US" sz="1400" b="1" spc="-35" dirty="0">
                <a:latin typeface="Arial"/>
                <a:cs typeface="Arial"/>
              </a:rPr>
              <a:t>H</a:t>
            </a:r>
            <a:r>
              <a:rPr lang="az-Latn-AZ" sz="1400" b="1" spc="-35" dirty="0">
                <a:latin typeface="Arial"/>
                <a:cs typeface="Arial"/>
              </a:rPr>
              <a:t>ücumçu</a:t>
            </a:r>
            <a:endParaRPr sz="1400" dirty="0">
              <a:latin typeface="Arial"/>
              <a:cs typeface="Arial"/>
            </a:endParaRPr>
          </a:p>
        </p:txBody>
      </p:sp>
      <p:sp>
        <p:nvSpPr>
          <p:cNvPr id="31" name="object 31"/>
          <p:cNvSpPr txBox="1"/>
          <p:nvPr/>
        </p:nvSpPr>
        <p:spPr>
          <a:xfrm>
            <a:off x="5208778" y="2661286"/>
            <a:ext cx="964564" cy="226985"/>
          </a:xfrm>
          <a:prstGeom prst="rect">
            <a:avLst/>
          </a:prstGeom>
        </p:spPr>
        <p:txBody>
          <a:bodyPr vert="horz" wrap="square" lIns="0" tIns="11430" rIns="0" bIns="0" rtlCol="0">
            <a:spAutoFit/>
          </a:bodyPr>
          <a:lstStyle/>
          <a:p>
            <a:pPr marL="12700">
              <a:spcBef>
                <a:spcPts val="90"/>
              </a:spcBef>
            </a:pPr>
            <a:r>
              <a:rPr sz="1400" b="1" spc="-30" dirty="0">
                <a:latin typeface="Arial"/>
                <a:cs typeface="Arial"/>
              </a:rPr>
              <a:t>W </a:t>
            </a:r>
            <a:r>
              <a:rPr sz="1400" b="1" spc="-15" dirty="0">
                <a:latin typeface="Arial"/>
                <a:cs typeface="Arial"/>
              </a:rPr>
              <a:t>e </a:t>
            </a:r>
            <a:r>
              <a:rPr sz="1400" b="1" spc="-20" dirty="0">
                <a:latin typeface="Arial"/>
                <a:cs typeface="Arial"/>
              </a:rPr>
              <a:t>b </a:t>
            </a:r>
            <a:r>
              <a:rPr sz="1400" b="1" spc="-15" dirty="0">
                <a:latin typeface="Arial"/>
                <a:cs typeface="Arial"/>
              </a:rPr>
              <a:t>s </a:t>
            </a:r>
            <a:r>
              <a:rPr sz="1400" b="1" spc="-5" dirty="0">
                <a:latin typeface="Arial"/>
                <a:cs typeface="Arial"/>
              </a:rPr>
              <a:t>i </a:t>
            </a:r>
            <a:r>
              <a:rPr sz="1400" b="1" spc="-20" dirty="0">
                <a:latin typeface="Arial"/>
                <a:cs typeface="Arial"/>
              </a:rPr>
              <a:t>t </a:t>
            </a:r>
            <a:r>
              <a:rPr sz="1400" b="1" spc="-5" dirty="0">
                <a:latin typeface="Arial"/>
                <a:cs typeface="Arial"/>
              </a:rPr>
              <a:t>e</a:t>
            </a:r>
            <a:endParaRPr sz="1400" dirty="0">
              <a:latin typeface="Arial"/>
              <a:cs typeface="Arial"/>
            </a:endParaRPr>
          </a:p>
        </p:txBody>
      </p:sp>
      <p:sp>
        <p:nvSpPr>
          <p:cNvPr id="32" name="object 32"/>
          <p:cNvSpPr txBox="1"/>
          <p:nvPr/>
        </p:nvSpPr>
        <p:spPr>
          <a:xfrm>
            <a:off x="7385051" y="5093590"/>
            <a:ext cx="1294765" cy="226985"/>
          </a:xfrm>
          <a:prstGeom prst="rect">
            <a:avLst/>
          </a:prstGeom>
        </p:spPr>
        <p:txBody>
          <a:bodyPr vert="horz" wrap="square" lIns="0" tIns="11430" rIns="0" bIns="0" rtlCol="0">
            <a:spAutoFit/>
          </a:bodyPr>
          <a:lstStyle/>
          <a:p>
            <a:pPr marL="12700">
              <a:spcBef>
                <a:spcPts val="90"/>
              </a:spcBef>
            </a:pPr>
            <a:r>
              <a:rPr sz="1400" b="1" spc="-15" dirty="0">
                <a:latin typeface="Arial"/>
                <a:cs typeface="Arial"/>
              </a:rPr>
              <a:t>Veb sayt</a:t>
            </a:r>
            <a:r>
              <a:rPr sz="1400" b="1" spc="-25" dirty="0">
                <a:latin typeface="Arial"/>
                <a:cs typeface="Arial"/>
              </a:rPr>
              <a:t> </a:t>
            </a:r>
            <a:r>
              <a:rPr sz="1400" b="1" spc="-15" dirty="0">
                <a:latin typeface="Arial"/>
                <a:cs typeface="Arial"/>
              </a:rPr>
              <a:t>Ziyarətçi</a:t>
            </a:r>
            <a:endParaRPr sz="1400">
              <a:latin typeface="Arial"/>
              <a:cs typeface="Arial"/>
            </a:endParaRPr>
          </a:p>
        </p:txBody>
      </p:sp>
      <p:sp>
        <p:nvSpPr>
          <p:cNvPr id="33" name="object 33"/>
          <p:cNvSpPr txBox="1"/>
          <p:nvPr/>
        </p:nvSpPr>
        <p:spPr>
          <a:xfrm>
            <a:off x="2735986" y="5366747"/>
            <a:ext cx="2266950" cy="712470"/>
          </a:xfrm>
          <a:prstGeom prst="rect">
            <a:avLst/>
          </a:prstGeom>
        </p:spPr>
        <p:txBody>
          <a:bodyPr vert="horz" wrap="square" lIns="0" tIns="13335" rIns="0" bIns="0" rtlCol="0">
            <a:spAutoFit/>
          </a:bodyPr>
          <a:lstStyle/>
          <a:p>
            <a:pPr marL="12700" marR="5080">
              <a:lnSpc>
                <a:spcPct val="107200"/>
              </a:lnSpc>
              <a:spcBef>
                <a:spcPts val="105"/>
              </a:spcBef>
            </a:pPr>
            <a:r>
              <a:rPr sz="1400" spc="-5" dirty="0">
                <a:latin typeface="Arial"/>
                <a:cs typeface="Arial"/>
              </a:rPr>
              <a:t>Təcavüzkar skript inyeksiya zəifliyinə </a:t>
            </a:r>
            <a:r>
              <a:rPr sz="1400" spc="-10" dirty="0">
                <a:latin typeface="Arial"/>
                <a:cs typeface="Arial"/>
              </a:rPr>
              <a:t>malik veb saytı </a:t>
            </a:r>
            <a:r>
              <a:rPr sz="1400" spc="-5" dirty="0">
                <a:latin typeface="Arial"/>
                <a:cs typeface="Arial"/>
              </a:rPr>
              <a:t>aşkar </a:t>
            </a:r>
            <a:r>
              <a:rPr sz="1400" spc="-10" dirty="0">
                <a:latin typeface="Arial"/>
                <a:cs typeface="Arial"/>
              </a:rPr>
              <a:t>edir .</a:t>
            </a:r>
            <a:endParaRPr sz="1400">
              <a:latin typeface="Arial"/>
              <a:cs typeface="Arial"/>
            </a:endParaRPr>
          </a:p>
        </p:txBody>
      </p:sp>
      <p:sp>
        <p:nvSpPr>
          <p:cNvPr id="34" name="object 34"/>
          <p:cNvSpPr txBox="1"/>
          <p:nvPr/>
        </p:nvSpPr>
        <p:spPr>
          <a:xfrm>
            <a:off x="2578101" y="1744777"/>
            <a:ext cx="2422525" cy="940435"/>
          </a:xfrm>
          <a:prstGeom prst="rect">
            <a:avLst/>
          </a:prstGeom>
        </p:spPr>
        <p:txBody>
          <a:bodyPr vert="horz" wrap="square" lIns="0" tIns="12700" rIns="0" bIns="0" rtlCol="0">
            <a:spAutoFit/>
          </a:bodyPr>
          <a:lstStyle/>
          <a:p>
            <a:pPr marL="12700" marR="5080">
              <a:lnSpc>
                <a:spcPct val="107200"/>
              </a:lnSpc>
              <a:spcBef>
                <a:spcPts val="100"/>
              </a:spcBef>
            </a:pPr>
            <a:r>
              <a:rPr sz="1400" spc="-5" dirty="0">
                <a:latin typeface="Arial"/>
                <a:cs typeface="Arial"/>
              </a:rPr>
              <a:t>Hücumçu </a:t>
            </a:r>
            <a:r>
              <a:rPr sz="1400" spc="-10" dirty="0">
                <a:latin typeface="Arial"/>
                <a:cs typeface="Arial"/>
              </a:rPr>
              <a:t>oğurlayan </a:t>
            </a:r>
            <a:r>
              <a:rPr sz="1400" spc="-5" dirty="0">
                <a:latin typeface="Arial"/>
                <a:cs typeface="Arial"/>
              </a:rPr>
              <a:t>zərərli JavaScript </a:t>
            </a:r>
            <a:r>
              <a:rPr sz="1400" spc="-15" dirty="0">
                <a:latin typeface="Arial"/>
                <a:cs typeface="Arial"/>
              </a:rPr>
              <a:t>ilə veb saytın verilənlər bazasına </a:t>
            </a:r>
            <a:r>
              <a:rPr sz="1400" spc="-10" dirty="0">
                <a:latin typeface="Arial"/>
                <a:cs typeface="Arial"/>
              </a:rPr>
              <a:t>faydalı </a:t>
            </a:r>
            <a:r>
              <a:rPr sz="1400" spc="-20" dirty="0">
                <a:latin typeface="Arial"/>
                <a:cs typeface="Arial"/>
              </a:rPr>
              <a:t>yük yeridir</a:t>
            </a:r>
            <a:r>
              <a:rPr sz="1400" spc="15" dirty="0">
                <a:latin typeface="Arial"/>
                <a:cs typeface="Arial"/>
              </a:rPr>
              <a:t> </a:t>
            </a:r>
            <a:r>
              <a:rPr sz="1400" spc="-5" dirty="0">
                <a:latin typeface="Arial"/>
                <a:cs typeface="Arial"/>
              </a:rPr>
              <a:t>peçenye.</a:t>
            </a:r>
            <a:endParaRPr sz="1400">
              <a:latin typeface="Arial"/>
              <a:cs typeface="Arial"/>
            </a:endParaRPr>
          </a:p>
        </p:txBody>
      </p:sp>
      <p:sp>
        <p:nvSpPr>
          <p:cNvPr id="35" name="object 35"/>
          <p:cNvSpPr txBox="1"/>
          <p:nvPr/>
        </p:nvSpPr>
        <p:spPr>
          <a:xfrm>
            <a:off x="7213853" y="1715566"/>
            <a:ext cx="2401570" cy="1169670"/>
          </a:xfrm>
          <a:prstGeom prst="rect">
            <a:avLst/>
          </a:prstGeom>
        </p:spPr>
        <p:txBody>
          <a:bodyPr vert="horz" wrap="square" lIns="0" tIns="12700" rIns="0" bIns="0" rtlCol="0">
            <a:spAutoFit/>
          </a:bodyPr>
          <a:lstStyle/>
          <a:p>
            <a:pPr marL="12700" marR="5080" algn="just">
              <a:lnSpc>
                <a:spcPct val="107200"/>
              </a:lnSpc>
              <a:spcBef>
                <a:spcPts val="100"/>
              </a:spcBef>
            </a:pPr>
            <a:r>
              <a:rPr sz="1400" spc="-5" dirty="0">
                <a:latin typeface="Arial"/>
                <a:cs typeface="Arial"/>
              </a:rPr>
              <a:t>Veb sayt qurbanın brauzerinə </a:t>
            </a:r>
            <a:r>
              <a:rPr sz="1400" spc="-10" dirty="0">
                <a:latin typeface="Arial"/>
                <a:cs typeface="Arial"/>
              </a:rPr>
              <a:t>təcavüzkarın faydalı yükü </a:t>
            </a:r>
            <a:r>
              <a:rPr sz="1400" spc="-5" dirty="0">
                <a:latin typeface="Arial"/>
                <a:cs typeface="Arial"/>
              </a:rPr>
              <a:t>olan </a:t>
            </a:r>
            <a:r>
              <a:rPr sz="1400" spc="-10" dirty="0">
                <a:latin typeface="Arial"/>
                <a:cs typeface="Arial"/>
              </a:rPr>
              <a:t>səhifəni ötürür </a:t>
            </a:r>
            <a:r>
              <a:rPr sz="1400" spc="-5" dirty="0">
                <a:latin typeface="Arial"/>
                <a:cs typeface="Arial"/>
              </a:rPr>
              <a:t>. Qurbanın </a:t>
            </a:r>
            <a:r>
              <a:rPr sz="1400" spc="-10" dirty="0">
                <a:latin typeface="Arial"/>
                <a:cs typeface="Arial"/>
              </a:rPr>
              <a:t>brauzeri </a:t>
            </a:r>
            <a:r>
              <a:rPr sz="1400" spc="-5" dirty="0">
                <a:latin typeface="Arial"/>
                <a:cs typeface="Arial"/>
              </a:rPr>
              <a:t>zərərli proqramı həyata keçirir</a:t>
            </a:r>
            <a:r>
              <a:rPr sz="1400" dirty="0">
                <a:latin typeface="Arial"/>
                <a:cs typeface="Arial"/>
              </a:rPr>
              <a:t> </a:t>
            </a:r>
            <a:r>
              <a:rPr sz="1400" spc="-10" dirty="0">
                <a:latin typeface="Arial"/>
                <a:cs typeface="Arial"/>
              </a:rPr>
              <a:t>skriptlər.</a:t>
            </a:r>
            <a:endParaRPr sz="1400">
              <a:latin typeface="Arial"/>
              <a:cs typeface="Arial"/>
            </a:endParaRPr>
          </a:p>
        </p:txBody>
      </p:sp>
      <p:sp>
        <p:nvSpPr>
          <p:cNvPr id="36" name="object 36"/>
          <p:cNvSpPr txBox="1"/>
          <p:nvPr/>
        </p:nvSpPr>
        <p:spPr>
          <a:xfrm>
            <a:off x="7113271" y="5467636"/>
            <a:ext cx="2701925" cy="483870"/>
          </a:xfrm>
          <a:prstGeom prst="rect">
            <a:avLst/>
          </a:prstGeom>
        </p:spPr>
        <p:txBody>
          <a:bodyPr vert="horz" wrap="square" lIns="0" tIns="28575" rIns="0" bIns="0" rtlCol="0">
            <a:spAutoFit/>
          </a:bodyPr>
          <a:lstStyle/>
          <a:p>
            <a:pPr marL="12700">
              <a:spcBef>
                <a:spcPts val="225"/>
              </a:spcBef>
            </a:pPr>
            <a:r>
              <a:rPr sz="1400" spc="-15" dirty="0">
                <a:latin typeface="Arial"/>
                <a:cs typeface="Arial"/>
              </a:rPr>
              <a:t>icra </a:t>
            </a:r>
            <a:r>
              <a:rPr sz="1400" spc="-5" dirty="0">
                <a:latin typeface="Arial"/>
                <a:cs typeface="Arial"/>
              </a:rPr>
              <a:t>qurbanı </a:t>
            </a:r>
            <a:r>
              <a:rPr sz="1400" spc="-10" dirty="0">
                <a:latin typeface="Arial"/>
                <a:cs typeface="Arial"/>
              </a:rPr>
              <a:t>sonra</a:t>
            </a:r>
            <a:r>
              <a:rPr sz="1400" spc="140" dirty="0">
                <a:latin typeface="Arial"/>
                <a:cs typeface="Arial"/>
              </a:rPr>
              <a:t> </a:t>
            </a:r>
            <a:r>
              <a:rPr sz="1400" spc="-15" dirty="0">
                <a:latin typeface="Arial"/>
                <a:cs typeface="Arial"/>
              </a:rPr>
              <a:t>göndərir</a:t>
            </a:r>
            <a:endParaRPr sz="1400">
              <a:latin typeface="Arial"/>
              <a:cs typeface="Arial"/>
            </a:endParaRPr>
          </a:p>
          <a:p>
            <a:pPr marL="12700">
              <a:spcBef>
                <a:spcPts val="120"/>
              </a:spcBef>
            </a:pPr>
            <a:r>
              <a:rPr sz="1400" spc="-10" dirty="0">
                <a:latin typeface="Arial"/>
                <a:cs typeface="Arial"/>
              </a:rPr>
              <a:t>onun </a:t>
            </a:r>
            <a:r>
              <a:rPr sz="1400" spc="-5" dirty="0">
                <a:latin typeface="Arial"/>
                <a:cs typeface="Arial"/>
              </a:rPr>
              <a:t>peçenye</a:t>
            </a:r>
            <a:r>
              <a:rPr sz="1400" spc="-10" dirty="0">
                <a:latin typeface="Arial"/>
                <a:cs typeface="Arial"/>
              </a:rPr>
              <a:t>​</a:t>
            </a:r>
            <a:r>
              <a:rPr sz="1400" spc="5" dirty="0">
                <a:latin typeface="Arial"/>
                <a:cs typeface="Arial"/>
              </a:rPr>
              <a:t> </a:t>
            </a:r>
            <a:r>
              <a:rPr sz="1400" spc="-15" dirty="0">
                <a:latin typeface="Arial"/>
                <a:cs typeface="Arial"/>
              </a:rPr>
              <a:t>hücumçu.</a:t>
            </a:r>
            <a:endParaRPr sz="1400">
              <a:latin typeface="Arial"/>
              <a:cs typeface="Arial"/>
            </a:endParaRPr>
          </a:p>
        </p:txBody>
      </p:sp>
      <p:sp>
        <p:nvSpPr>
          <p:cNvPr id="37" name="object 37"/>
          <p:cNvSpPr txBox="1"/>
          <p:nvPr/>
        </p:nvSpPr>
        <p:spPr>
          <a:xfrm>
            <a:off x="4825366" y="3414779"/>
            <a:ext cx="2308225" cy="711835"/>
          </a:xfrm>
          <a:prstGeom prst="rect">
            <a:avLst/>
          </a:prstGeom>
        </p:spPr>
        <p:txBody>
          <a:bodyPr vert="horz" wrap="square" lIns="0" tIns="12065" rIns="0" bIns="0" rtlCol="0">
            <a:spAutoFit/>
          </a:bodyPr>
          <a:lstStyle/>
          <a:p>
            <a:pPr marL="12700" marR="5080">
              <a:lnSpc>
                <a:spcPct val="107200"/>
              </a:lnSpc>
              <a:spcBef>
                <a:spcPts val="95"/>
              </a:spcBef>
            </a:pPr>
            <a:r>
              <a:rPr sz="1400" spc="-5" dirty="0">
                <a:latin typeface="Arial"/>
                <a:cs typeface="Arial"/>
              </a:rPr>
              <a:t>Təcavüzkar qurbanın kukisini </a:t>
            </a:r>
            <a:r>
              <a:rPr sz="1400" spc="-15" dirty="0">
                <a:latin typeface="Arial"/>
                <a:cs typeface="Arial"/>
              </a:rPr>
              <a:t>çıxarır , </a:t>
            </a:r>
            <a:r>
              <a:rPr sz="1400" spc="-10" dirty="0">
                <a:latin typeface="Arial"/>
                <a:cs typeface="Arial"/>
              </a:rPr>
              <a:t>bundan sonra ondan sessiya üçün </a:t>
            </a:r>
            <a:r>
              <a:rPr sz="1400" spc="-5" dirty="0">
                <a:latin typeface="Arial"/>
                <a:cs typeface="Arial"/>
              </a:rPr>
              <a:t>istifadə edir</a:t>
            </a:r>
            <a:r>
              <a:rPr sz="1400" spc="15" dirty="0">
                <a:latin typeface="Arial"/>
                <a:cs typeface="Arial"/>
              </a:rPr>
              <a:t> </a:t>
            </a:r>
            <a:r>
              <a:rPr sz="1400" spc="-5" dirty="0">
                <a:latin typeface="Arial"/>
                <a:cs typeface="Arial"/>
              </a:rPr>
              <a:t>qaçırma.</a:t>
            </a:r>
            <a:endParaRPr sz="1400" dirty="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8042" y="233109"/>
            <a:ext cx="3914775" cy="512445"/>
          </a:xfrm>
          <a:prstGeom prst="rect">
            <a:avLst/>
          </a:prstGeom>
        </p:spPr>
        <p:txBody>
          <a:bodyPr vert="horz" wrap="square" lIns="0" tIns="11430" rIns="0" bIns="0" rtlCol="0" anchor="ctr">
            <a:spAutoFit/>
          </a:bodyPr>
          <a:lstStyle/>
          <a:p>
            <a:pPr marL="12700">
              <a:lnSpc>
                <a:spcPct val="100000"/>
              </a:lnSpc>
              <a:spcBef>
                <a:spcPts val="90"/>
              </a:spcBef>
            </a:pPr>
            <a:r>
              <a:rPr sz="3200" spc="-10" dirty="0">
                <a:solidFill>
                  <a:srgbClr val="C00000"/>
                </a:solidFill>
              </a:rPr>
              <a:t>SQL inyeksiyası</a:t>
            </a:r>
            <a:r>
              <a:rPr sz="3200" spc="-60" dirty="0">
                <a:solidFill>
                  <a:srgbClr val="C00000"/>
                </a:solidFill>
              </a:rPr>
              <a:t> </a:t>
            </a:r>
            <a:r>
              <a:rPr sz="3200" spc="-10" dirty="0">
                <a:solidFill>
                  <a:srgbClr val="C00000"/>
                </a:solidFill>
              </a:rPr>
              <a:t>hücum</a:t>
            </a:r>
            <a:endParaRPr sz="3200" dirty="0"/>
          </a:p>
        </p:txBody>
      </p:sp>
      <p:sp>
        <p:nvSpPr>
          <p:cNvPr id="4" name="object 4"/>
          <p:cNvSpPr txBox="1">
            <a:spLocks noGrp="1"/>
          </p:cNvSpPr>
          <p:nvPr>
            <p:ph type="sldNum" sz="quarter" idx="4294967295"/>
          </p:nvPr>
        </p:nvSpPr>
        <p:spPr>
          <a:xfrm>
            <a:off x="9784715" y="6452915"/>
            <a:ext cx="205104"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62</a:t>
            </a:fld>
            <a:endParaRPr spc="-5" dirty="0"/>
          </a:p>
        </p:txBody>
      </p:sp>
      <p:sp>
        <p:nvSpPr>
          <p:cNvPr id="3" name="object 3"/>
          <p:cNvSpPr txBox="1"/>
          <p:nvPr/>
        </p:nvSpPr>
        <p:spPr>
          <a:xfrm>
            <a:off x="2228914" y="1253607"/>
            <a:ext cx="7733030" cy="2247265"/>
          </a:xfrm>
          <a:prstGeom prst="rect">
            <a:avLst/>
          </a:prstGeom>
        </p:spPr>
        <p:txBody>
          <a:bodyPr vert="horz" wrap="square" lIns="0" tIns="61594" rIns="0" bIns="0" rtlCol="0">
            <a:spAutoFit/>
          </a:bodyPr>
          <a:lstStyle/>
          <a:p>
            <a:pPr marL="241300" marR="10160" indent="-229235">
              <a:lnSpc>
                <a:spcPts val="3030"/>
              </a:lnSpc>
              <a:spcBef>
                <a:spcPts val="484"/>
              </a:spcBef>
              <a:buChar char="•"/>
              <a:tabLst>
                <a:tab pos="241935" algn="l"/>
              </a:tabLst>
            </a:pPr>
            <a:r>
              <a:rPr sz="2800" dirty="0">
                <a:solidFill>
                  <a:srgbClr val="6F2F9F"/>
                </a:solidFill>
                <a:latin typeface="Arial"/>
                <a:cs typeface="Arial"/>
              </a:rPr>
              <a:t>Bu </a:t>
            </a:r>
            <a:r>
              <a:rPr sz="2800" spc="-5" dirty="0">
                <a:solidFill>
                  <a:srgbClr val="6F2F9F"/>
                </a:solidFill>
                <a:latin typeface="Arial"/>
                <a:cs typeface="Arial"/>
              </a:rPr>
              <a:t>hücum </a:t>
            </a:r>
            <a:r>
              <a:rPr sz="2800" dirty="0">
                <a:solidFill>
                  <a:srgbClr val="6F2F9F"/>
                </a:solidFill>
                <a:latin typeface="Arial"/>
                <a:cs typeface="Arial"/>
              </a:rPr>
              <a:t>verilənlər bazası ilə idarə olunan </a:t>
            </a:r>
            <a:r>
              <a:rPr sz="2800" spc="-5" dirty="0">
                <a:solidFill>
                  <a:srgbClr val="6F2F9F"/>
                </a:solidFill>
                <a:latin typeface="Arial"/>
                <a:cs typeface="Arial"/>
              </a:rPr>
              <a:t>veb saytlarda </a:t>
            </a:r>
            <a:endParaRPr sz="2800" dirty="0">
              <a:latin typeface="Arial"/>
              <a:cs typeface="Arial"/>
            </a:endParaRPr>
          </a:p>
          <a:p>
            <a:pPr marL="241300" marR="5080" indent="-229235">
              <a:lnSpc>
                <a:spcPts val="3030"/>
              </a:lnSpc>
              <a:spcBef>
                <a:spcPts val="1000"/>
              </a:spcBef>
              <a:buChar char="•"/>
              <a:tabLst>
                <a:tab pos="241935" algn="l"/>
                <a:tab pos="1180465" algn="l"/>
                <a:tab pos="2043430" algn="l"/>
                <a:tab pos="3098165" algn="l"/>
                <a:tab pos="3521710" algn="l"/>
                <a:tab pos="5128895" algn="l"/>
                <a:tab pos="5592445" algn="l"/>
                <a:tab pos="6253480" algn="l"/>
              </a:tabLst>
            </a:pPr>
            <a:r>
              <a:rPr sz="2800" spc="-10" dirty="0">
                <a:solidFill>
                  <a:srgbClr val="6F2F9F"/>
                </a:solidFill>
                <a:latin typeface="Arial"/>
                <a:cs typeface="Arial"/>
              </a:rPr>
              <a:t>S </a:t>
            </a:r>
            <a:r>
              <a:rPr sz="2800" spc="-25" dirty="0">
                <a:solidFill>
                  <a:srgbClr val="6F2F9F"/>
                </a:solidFill>
                <a:latin typeface="Arial"/>
                <a:cs typeface="Arial"/>
              </a:rPr>
              <a:t>Q </a:t>
            </a:r>
            <a:r>
              <a:rPr sz="2800" spc="5" dirty="0">
                <a:solidFill>
                  <a:srgbClr val="6F2F9F"/>
                </a:solidFill>
                <a:latin typeface="Arial"/>
                <a:cs typeface="Arial"/>
              </a:rPr>
              <a:t>L </a:t>
            </a:r>
            <a:r>
              <a:rPr sz="2800" dirty="0">
                <a:solidFill>
                  <a:srgbClr val="6F2F9F"/>
                </a:solidFill>
                <a:latin typeface="Arial"/>
                <a:cs typeface="Arial"/>
              </a:rPr>
              <a:t>sorğusu </a:t>
            </a:r>
            <a:r>
              <a:rPr sz="2800" spc="5" dirty="0">
                <a:solidFill>
                  <a:srgbClr val="6F2F9F"/>
                </a:solidFill>
                <a:latin typeface="Arial"/>
                <a:cs typeface="Arial"/>
              </a:rPr>
              <a:t>e </a:t>
            </a:r>
            <a:r>
              <a:rPr sz="2800" spc="-35" dirty="0">
                <a:solidFill>
                  <a:srgbClr val="6F2F9F"/>
                </a:solidFill>
                <a:latin typeface="Arial"/>
                <a:cs typeface="Arial"/>
              </a:rPr>
              <a:t>x </a:t>
            </a:r>
            <a:r>
              <a:rPr sz="2800" spc="5" dirty="0">
                <a:solidFill>
                  <a:srgbClr val="6F2F9F"/>
                </a:solidFill>
                <a:latin typeface="Arial"/>
                <a:cs typeface="Arial"/>
              </a:rPr>
              <a:t>ecu </a:t>
            </a:r>
            <a:r>
              <a:rPr sz="2800" spc="10" dirty="0">
                <a:solidFill>
                  <a:srgbClr val="6F2F9F"/>
                </a:solidFill>
                <a:latin typeface="Arial"/>
                <a:cs typeface="Arial"/>
              </a:rPr>
              <a:t>t </a:t>
            </a:r>
            <a:r>
              <a:rPr sz="2800" dirty="0">
                <a:solidFill>
                  <a:srgbClr val="6F2F9F"/>
                </a:solidFill>
                <a:latin typeface="Arial"/>
                <a:cs typeface="Arial"/>
              </a:rPr>
              <a:t>ed</a:t>
            </a:r>
            <a:r>
              <a:rPr sz="2800" spc="5" dirty="0">
                <a:solidFill>
                  <a:srgbClr val="6F2F9F"/>
                </a:solidFill>
                <a:latin typeface="Arial"/>
                <a:cs typeface="Arial"/>
              </a:rPr>
              <a:t>​​</a:t>
            </a:r>
            <a:r>
              <a:rPr sz="2800" dirty="0">
                <a:solidFill>
                  <a:srgbClr val="6F2F9F"/>
                </a:solidFill>
                <a:latin typeface="Arial"/>
                <a:cs typeface="Arial"/>
              </a:rPr>
              <a:t> </a:t>
            </a:r>
            <a:r>
              <a:rPr sz="2800" spc="10" dirty="0">
                <a:solidFill>
                  <a:srgbClr val="6F2F9F"/>
                </a:solidFill>
                <a:latin typeface="Arial"/>
                <a:cs typeface="Arial"/>
              </a:rPr>
              <a:t>t </a:t>
            </a:r>
            <a:r>
              <a:rPr sz="2800" spc="5" dirty="0">
                <a:solidFill>
                  <a:srgbClr val="6F2F9F"/>
                </a:solidFill>
                <a:latin typeface="Arial"/>
                <a:cs typeface="Arial"/>
              </a:rPr>
              <a:t>o</a:t>
            </a:r>
            <a:r>
              <a:rPr sz="2800" dirty="0">
                <a:solidFill>
                  <a:srgbClr val="6F2F9F"/>
                </a:solidFill>
                <a:latin typeface="Arial"/>
                <a:cs typeface="Arial"/>
              </a:rPr>
              <a:t> </a:t>
            </a:r>
            <a:r>
              <a:rPr sz="2800" spc="5" dirty="0">
                <a:solidFill>
                  <a:srgbClr val="6F2F9F"/>
                </a:solidFill>
                <a:latin typeface="Arial"/>
                <a:cs typeface="Arial"/>
              </a:rPr>
              <a:t>the</a:t>
            </a:r>
            <a:r>
              <a:rPr sz="2800" dirty="0">
                <a:solidFill>
                  <a:srgbClr val="6F2F9F"/>
                </a:solidFill>
                <a:latin typeface="Arial"/>
                <a:cs typeface="Arial"/>
              </a:rPr>
              <a:t> </a:t>
            </a:r>
            <a:r>
              <a:rPr sz="2800" spc="-25" dirty="0">
                <a:solidFill>
                  <a:srgbClr val="6F2F9F"/>
                </a:solidFill>
                <a:latin typeface="Arial"/>
                <a:cs typeface="Arial"/>
              </a:rPr>
              <a:t>d </a:t>
            </a:r>
            <a:r>
              <a:rPr sz="2800" spc="5" dirty="0">
                <a:solidFill>
                  <a:srgbClr val="6F2F9F"/>
                </a:solidFill>
                <a:latin typeface="Arial"/>
                <a:cs typeface="Arial"/>
              </a:rPr>
              <a:t>ataba s </a:t>
            </a:r>
            <a:r>
              <a:rPr sz="2800" spc="10" dirty="0">
                <a:solidFill>
                  <a:srgbClr val="6F2F9F"/>
                </a:solidFill>
                <a:latin typeface="Arial"/>
                <a:cs typeface="Arial"/>
              </a:rPr>
              <a:t>e </a:t>
            </a:r>
            <a:r>
              <a:rPr sz="2800" spc="5" dirty="0">
                <a:solidFill>
                  <a:srgbClr val="6F2F9F"/>
                </a:solidFill>
                <a:latin typeface="Arial"/>
                <a:cs typeface="Arial"/>
              </a:rPr>
              <a:t>müştəridən </a:t>
            </a:r>
            <a:r>
              <a:rPr sz="2800" dirty="0">
                <a:solidFill>
                  <a:srgbClr val="6F2F9F"/>
                </a:solidFill>
                <a:latin typeface="Arial"/>
                <a:cs typeface="Arial"/>
              </a:rPr>
              <a:t>gələn </a:t>
            </a:r>
            <a:r>
              <a:rPr sz="2800" spc="5" dirty="0">
                <a:solidFill>
                  <a:srgbClr val="6F2F9F"/>
                </a:solidFill>
                <a:latin typeface="Arial"/>
                <a:cs typeface="Arial"/>
              </a:rPr>
              <a:t>giriş </a:t>
            </a:r>
            <a:r>
              <a:rPr sz="2800" dirty="0">
                <a:solidFill>
                  <a:srgbClr val="6F2F9F"/>
                </a:solidFill>
                <a:latin typeface="Arial"/>
                <a:cs typeface="Arial"/>
              </a:rPr>
              <a:t>kimi və</a:t>
            </a:r>
            <a:r>
              <a:rPr sz="2800" spc="-114" dirty="0">
                <a:solidFill>
                  <a:srgbClr val="6F2F9F"/>
                </a:solidFill>
                <a:latin typeface="Arial"/>
                <a:cs typeface="Arial"/>
              </a:rPr>
              <a:t> </a:t>
            </a:r>
            <a:r>
              <a:rPr sz="2800" spc="-5" dirty="0">
                <a:solidFill>
                  <a:srgbClr val="6F2F9F"/>
                </a:solidFill>
                <a:latin typeface="Arial"/>
                <a:cs typeface="Arial"/>
              </a:rPr>
              <a:t>server</a:t>
            </a:r>
            <a:endParaRPr sz="2800" dirty="0">
              <a:latin typeface="Arial"/>
              <a:cs typeface="Arial"/>
            </a:endParaRPr>
          </a:p>
          <a:p>
            <a:pPr marL="241300" indent="-229235">
              <a:spcBef>
                <a:spcPts val="625"/>
              </a:spcBef>
              <a:buChar char="•"/>
              <a:tabLst>
                <a:tab pos="241935" algn="l"/>
              </a:tabLst>
            </a:pPr>
            <a:r>
              <a:rPr sz="2800" dirty="0">
                <a:solidFill>
                  <a:srgbClr val="6F2F9F"/>
                </a:solidFill>
                <a:latin typeface="Arial"/>
                <a:cs typeface="Arial"/>
              </a:rPr>
              <a:t>Bir </a:t>
            </a:r>
            <a:r>
              <a:rPr sz="2800" spc="-5" dirty="0">
                <a:solidFill>
                  <a:srgbClr val="6F2F9F"/>
                </a:solidFill>
                <a:latin typeface="Arial"/>
                <a:cs typeface="Arial"/>
              </a:rPr>
              <a:t>veb sayt dinamikdən </a:t>
            </a:r>
            <a:r>
              <a:rPr sz="2800" spc="5" dirty="0">
                <a:solidFill>
                  <a:srgbClr val="6F2F9F"/>
                </a:solidFill>
                <a:latin typeface="Arial"/>
                <a:cs typeface="Arial"/>
              </a:rPr>
              <a:t>istifadə edərsə , bu, </a:t>
            </a:r>
            <a:r>
              <a:rPr sz="2800" dirty="0">
                <a:solidFill>
                  <a:srgbClr val="6F2F9F"/>
                </a:solidFill>
                <a:latin typeface="Arial"/>
                <a:cs typeface="Arial"/>
              </a:rPr>
              <a:t>əsasən </a:t>
            </a:r>
            <a:r>
              <a:rPr sz="2800" spc="-5" dirty="0">
                <a:solidFill>
                  <a:srgbClr val="6F2F9F"/>
                </a:solidFill>
                <a:latin typeface="Arial"/>
                <a:cs typeface="Arial"/>
              </a:rPr>
              <a:t>işləyir</a:t>
            </a:r>
            <a:r>
              <a:rPr sz="2800" spc="-15" dirty="0">
                <a:solidFill>
                  <a:srgbClr val="6F2F9F"/>
                </a:solidFill>
                <a:latin typeface="Arial"/>
                <a:cs typeface="Arial"/>
              </a:rPr>
              <a:t> </a:t>
            </a:r>
            <a:r>
              <a:rPr sz="2800" dirty="0">
                <a:solidFill>
                  <a:srgbClr val="6F2F9F"/>
                </a:solidFill>
                <a:latin typeface="Arial"/>
                <a:cs typeface="Arial"/>
              </a:rPr>
              <a:t>SQL</a:t>
            </a:r>
            <a:endParaRPr sz="2800" dirty="0">
              <a:latin typeface="Arial"/>
              <a:cs typeface="Arial"/>
            </a:endParaRPr>
          </a:p>
        </p:txBody>
      </p:sp>
      <p:pic>
        <p:nvPicPr>
          <p:cNvPr id="6" name="Picture 5">
            <a:extLst>
              <a:ext uri="{FF2B5EF4-FFF2-40B4-BE49-F238E27FC236}">
                <a16:creationId xmlns:a16="http://schemas.microsoft.com/office/drawing/2014/main" id="{8F9845B8-CC9F-9F45-6E86-1F8C9F2CBE5C}"/>
              </a:ext>
            </a:extLst>
          </p:cNvPr>
          <p:cNvPicPr>
            <a:picLocks noChangeAspect="1"/>
          </p:cNvPicPr>
          <p:nvPr/>
        </p:nvPicPr>
        <p:blipFill>
          <a:blip r:embed="rId2"/>
          <a:stretch>
            <a:fillRect/>
          </a:stretch>
        </p:blipFill>
        <p:spPr>
          <a:xfrm>
            <a:off x="1540213" y="4135958"/>
            <a:ext cx="2438400" cy="1876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E2557C5C-7634-42FB-EC5E-32DD2EF2D58A}"/>
              </a:ext>
            </a:extLst>
          </p:cNvPr>
          <p:cNvPicPr>
            <a:picLocks noChangeAspect="1"/>
          </p:cNvPicPr>
          <p:nvPr/>
        </p:nvPicPr>
        <p:blipFill>
          <a:blip r:embed="rId3"/>
          <a:stretch>
            <a:fillRect/>
          </a:stretch>
        </p:blipFill>
        <p:spPr>
          <a:xfrm>
            <a:off x="5900681" y="4237933"/>
            <a:ext cx="4852706" cy="1672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AF4E53-0687-DD4F-A5CC-BD0D4D554152}"/>
              </a:ext>
            </a:extLst>
          </p:cNvPr>
          <p:cNvPicPr>
            <a:picLocks noGrp="1" noChangeAspect="1"/>
          </p:cNvPicPr>
          <p:nvPr>
            <p:ph idx="1"/>
          </p:nvPr>
        </p:nvPicPr>
        <p:blipFill>
          <a:blip r:embed="rId2"/>
          <a:stretch>
            <a:fillRect/>
          </a:stretch>
        </p:blipFill>
        <p:spPr>
          <a:xfrm>
            <a:off x="27946" y="0"/>
            <a:ext cx="12164054" cy="6822564"/>
          </a:xfrm>
        </p:spPr>
      </p:pic>
    </p:spTree>
    <p:extLst>
      <p:ext uri="{BB962C8B-B14F-4D97-AF65-F5344CB8AC3E}">
        <p14:creationId xmlns:p14="http://schemas.microsoft.com/office/powerpoint/2010/main" val="463350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B647D-A4C8-6848-9287-042629EEB74A}"/>
              </a:ext>
            </a:extLst>
          </p:cNvPr>
          <p:cNvSpPr>
            <a:spLocks noGrp="1"/>
          </p:cNvSpPr>
          <p:nvPr>
            <p:ph type="title"/>
          </p:nvPr>
        </p:nvSpPr>
        <p:spPr>
          <a:xfrm>
            <a:off x="686834" y="1153572"/>
            <a:ext cx="3200400" cy="4461163"/>
          </a:xfrm>
        </p:spPr>
        <p:txBody>
          <a:bodyPr>
            <a:normAutofit/>
          </a:bodyPr>
          <a:lstStyle/>
          <a:p>
            <a:pPr lvl="0"/>
            <a:r>
              <a:rPr lang="az-Latn-AZ" dirty="0">
                <a:solidFill>
                  <a:srgbClr val="FFFFFF"/>
                </a:solidFill>
              </a:rPr>
              <a:t>Man-in-the Middle hücumu</a:t>
            </a:r>
            <a:br>
              <a:rPr lang="az-Latn-AZ" dirty="0">
                <a:solidFill>
                  <a:srgbClr val="FFFFFF"/>
                </a:solidFill>
              </a:rPr>
            </a:br>
            <a:r>
              <a:rPr lang="az" dirty="0">
                <a:solidFill>
                  <a:srgbClr val="FFFFFF"/>
                </a:solidFill>
              </a:rPr>
              <a:t>(MitM)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51FA67-1746-5D4A-8FB7-A33B98372FD3}"/>
              </a:ext>
            </a:extLst>
          </p:cNvPr>
          <p:cNvSpPr>
            <a:spLocks noGrp="1"/>
          </p:cNvSpPr>
          <p:nvPr>
            <p:ph idx="1"/>
          </p:nvPr>
        </p:nvSpPr>
        <p:spPr>
          <a:xfrm>
            <a:off x="4447308" y="591344"/>
            <a:ext cx="6906491" cy="5585619"/>
          </a:xfrm>
        </p:spPr>
        <p:txBody>
          <a:bodyPr anchor="ctr">
            <a:normAutofit/>
          </a:bodyPr>
          <a:lstStyle/>
          <a:p>
            <a:r>
              <a:rPr lang="az" sz="2200"/>
              <a:t>Ortada olan adam (MITM) hücumu, cinayətkarın istifadəçi və proqram arasındakı söhbətdə özünü mövqe tutması üçün ümumi termindir - ya dinləmək, ya da tərəflərdən birini imitasiya etmək və bunu sanki normal məlumat mübadiləsi kimi göstərmək üçün davam edir.</a:t>
            </a:r>
          </a:p>
          <a:p>
            <a:r>
              <a:rPr lang="az" sz="2200"/>
              <a:t>Hücumun məqsədi giriş məlumatları, hesab məlumatları və kredit kartı nömrələri kimi şəxsi məlumatları oğurlamaqdır. Hədəflər adətən maliyyə proqramlarının, SaaS bizneslərinin, e-ticarət saytlarının və daxil olmağın tələb olunduğu digər vebsaytların istifadəçiləridir.</a:t>
            </a:r>
          </a:p>
          <a:p>
            <a:r>
              <a:rPr lang="az" sz="2200"/>
              <a:t>Geniş mənada desək, MITM hücumu poçtalyonunun bank çıxarışınızı açması, hesab məlumatlarınızı yazması və sonra zərfi yenidən möhürləyib qapınıza çatdırmasına bərabərdir.</a:t>
            </a:r>
            <a:br>
              <a:rPr lang="en-US" sz="2200"/>
            </a:br>
            <a:endParaRPr lang="en-US" sz="2200"/>
          </a:p>
        </p:txBody>
      </p:sp>
    </p:spTree>
    <p:extLst>
      <p:ext uri="{BB962C8B-B14F-4D97-AF65-F5344CB8AC3E}">
        <p14:creationId xmlns:p14="http://schemas.microsoft.com/office/powerpoint/2010/main" val="135459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EC6CF-8252-FC48-86E1-4A7FA886F2A2}"/>
              </a:ext>
            </a:extLst>
          </p:cNvPr>
          <p:cNvSpPr>
            <a:spLocks noGrp="1"/>
          </p:cNvSpPr>
          <p:nvPr>
            <p:ph type="title"/>
          </p:nvPr>
        </p:nvSpPr>
        <p:spPr>
          <a:xfrm>
            <a:off x="686834" y="1153572"/>
            <a:ext cx="3200400" cy="4461163"/>
          </a:xfrm>
        </p:spPr>
        <p:txBody>
          <a:bodyPr>
            <a:normAutofit/>
          </a:bodyPr>
          <a:lstStyle/>
          <a:p>
            <a:br>
              <a:rPr lang="en-US" sz="2100" b="1">
                <a:solidFill>
                  <a:srgbClr val="FFFFFF"/>
                </a:solidFill>
              </a:rPr>
            </a:br>
            <a:br>
              <a:rPr lang="en-US" sz="2100" b="1">
                <a:solidFill>
                  <a:srgbClr val="FFFFFF"/>
                </a:solidFill>
              </a:rPr>
            </a:br>
            <a:r>
              <a:rPr lang="az" sz="2100" b="1">
                <a:solidFill>
                  <a:srgbClr val="FFFFFF"/>
                </a:solidFill>
              </a:rPr>
              <a:t>MITM hücumunun inkişafı (Məsələ)</a:t>
            </a:r>
            <a:br>
              <a:rPr lang="en-US" sz="2100" b="1">
                <a:solidFill>
                  <a:srgbClr val="FFFFFF"/>
                </a:solidFill>
              </a:rPr>
            </a:br>
            <a:br>
              <a:rPr lang="en-US" sz="2100">
                <a:solidFill>
                  <a:srgbClr val="FFFFFF"/>
                </a:solidFill>
              </a:rPr>
            </a:br>
            <a:endParaRPr lang="en-US" sz="2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E3CAFA-B178-4F46-805F-41DBBFA5BE00}"/>
              </a:ext>
            </a:extLst>
          </p:cNvPr>
          <p:cNvSpPr>
            <a:spLocks noGrp="1"/>
          </p:cNvSpPr>
          <p:nvPr>
            <p:ph idx="1"/>
          </p:nvPr>
        </p:nvSpPr>
        <p:spPr>
          <a:xfrm>
            <a:off x="4447308" y="591344"/>
            <a:ext cx="6906491" cy="5585619"/>
          </a:xfrm>
        </p:spPr>
        <p:txBody>
          <a:bodyPr anchor="ctr">
            <a:normAutofit/>
          </a:bodyPr>
          <a:lstStyle/>
          <a:p>
            <a:r>
              <a:rPr lang="az" sz="2000" b="1"/>
              <a:t>Tutma- </a:t>
            </a:r>
            <a:r>
              <a:rPr lang="az" sz="2000"/>
              <a:t>İlk addım, nəzərdə tutulan yerə çatmazdan əvvəl təcavüzkarın şəbəkəsi vasitəsilə istifadəçi trafikini kəsir.</a:t>
            </a:r>
          </a:p>
          <a:p>
            <a:pPr marL="514350" indent="-514350">
              <a:buFont typeface="+mj-lt"/>
              <a:buAutoNum type="arabicPeriod"/>
            </a:pPr>
            <a:r>
              <a:rPr lang="az" sz="2000" b="1"/>
              <a:t>IP saxtakarlığı </a:t>
            </a:r>
            <a:r>
              <a:rPr lang="az" sz="2000"/>
              <a:t>bir IP ünvanında paket başlıqlarını dəyişdirərək özünü proqram kimi maskalayan təcavüzkarı əhatə edir. Nəticədə, tətbiqə qoşulmuş URL-ə daxil olmağa cəhd edən istifadəçilər təcavüzkarın veb saytına göndərilir.</a:t>
            </a:r>
          </a:p>
          <a:p>
            <a:pPr marL="514350" indent="-514350">
              <a:buFont typeface="+mj-lt"/>
              <a:buAutoNum type="arabicPeriod"/>
            </a:pPr>
            <a:r>
              <a:rPr lang="az" sz="2000" b="1"/>
              <a:t>ARP saxtakarlığı </a:t>
            </a:r>
            <a:r>
              <a:rPr lang="az" sz="2000"/>
              <a:t>saxta ARP mesajlarından istifadə etməklə təcavüzkarın MAC ünvanını yerli şəbəkədə qanuni istifadəçinin IP ünvanı ilə əlaqələndirmək prosesidir. Nəticədə, istifadəçi tərəfindən hostun IP ünvanına göndərilən məlumatlar bunun əvəzinə hücumçuya ötürülür.</a:t>
            </a:r>
          </a:p>
          <a:p>
            <a:pPr marL="514350" indent="-514350">
              <a:buFont typeface="+mj-lt"/>
              <a:buAutoNum type="arabicPeriod"/>
            </a:pPr>
            <a:r>
              <a:rPr lang="az" sz="2000" b="1"/>
              <a:t>DNS spoofing </a:t>
            </a:r>
            <a:r>
              <a:rPr lang="az" sz="2000"/>
              <a:t>, həmçinin DNS keş zəhərlənməsi kimi tanınır, DNS serverinə sızmağı və vebsaytın ünvan qeydini dəyişdirməyi nəzərdə tutur. Nəticədə sayta daxil olmağa cəhd edən istifadəçilər dəyişdirilmiş DNS qeydi ilə təcavüzkarın saytına göndərilir.</a:t>
            </a:r>
          </a:p>
          <a:p>
            <a:endParaRPr lang="en-US" sz="2000" b="1"/>
          </a:p>
        </p:txBody>
      </p:sp>
    </p:spTree>
    <p:extLst>
      <p:ext uri="{BB962C8B-B14F-4D97-AF65-F5344CB8AC3E}">
        <p14:creationId xmlns:p14="http://schemas.microsoft.com/office/powerpoint/2010/main" val="2357888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EC6CF-8252-FC48-86E1-4A7FA886F2A2}"/>
              </a:ext>
            </a:extLst>
          </p:cNvPr>
          <p:cNvSpPr>
            <a:spLocks noGrp="1"/>
          </p:cNvSpPr>
          <p:nvPr>
            <p:ph type="title"/>
          </p:nvPr>
        </p:nvSpPr>
        <p:spPr>
          <a:xfrm>
            <a:off x="686834" y="1153572"/>
            <a:ext cx="3200400" cy="4461163"/>
          </a:xfrm>
        </p:spPr>
        <p:txBody>
          <a:bodyPr>
            <a:normAutofit fontScale="90000"/>
          </a:bodyPr>
          <a:lstStyle/>
          <a:p>
            <a:br>
              <a:rPr lang="en-US" b="1">
                <a:solidFill>
                  <a:srgbClr val="FFFFFF"/>
                </a:solidFill>
              </a:rPr>
            </a:br>
            <a:br>
              <a:rPr lang="en-US" b="1">
                <a:solidFill>
                  <a:srgbClr val="FFFFFF"/>
                </a:solidFill>
              </a:rPr>
            </a:br>
            <a:r>
              <a:rPr lang="az" b="1">
                <a:solidFill>
                  <a:srgbClr val="FFFFFF"/>
                </a:solidFill>
              </a:rPr>
              <a:t>MITM hücumunun inkişafı (şifrənin açılması)</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E3CAFA-B178-4F46-805F-41DBBFA5BE00}"/>
              </a:ext>
            </a:extLst>
          </p:cNvPr>
          <p:cNvSpPr>
            <a:spLocks noGrp="1"/>
          </p:cNvSpPr>
          <p:nvPr>
            <p:ph idx="1"/>
          </p:nvPr>
        </p:nvSpPr>
        <p:spPr>
          <a:xfrm>
            <a:off x="4447308" y="591344"/>
            <a:ext cx="6906491" cy="5585619"/>
          </a:xfrm>
        </p:spPr>
        <p:txBody>
          <a:bodyPr anchor="ctr">
            <a:normAutofit lnSpcReduction="10000"/>
          </a:bodyPr>
          <a:lstStyle/>
          <a:p>
            <a:r>
              <a:rPr lang="az" sz="2200" b="1"/>
              <a:t>Şifrənin açılması </a:t>
            </a:r>
            <a:r>
              <a:rPr lang="az" sz="2200"/>
              <a:t>- Müdaxilədən sonra istənilən iki tərəfli SSL trafiki istifadəçiyə və ya tətbiqə xəbərdarlıq etmədən şifrəni açmaq lazımdır. Buna nail olmaq üçün bir sıra üsullar mövcuddur</a:t>
            </a:r>
          </a:p>
          <a:p>
            <a:pPr marL="514350" indent="-514350">
              <a:buFont typeface="+mj-lt"/>
              <a:buAutoNum type="arabicPeriod"/>
            </a:pPr>
            <a:r>
              <a:rPr lang="az" sz="2200" b="1"/>
              <a:t>HTTPS saxtakarlığı </a:t>
            </a:r>
            <a:r>
              <a:rPr lang="az" sz="2200"/>
              <a:t>təhlükəsiz sayta ilkin qoşulma sorğusu edildikdən sonra qurbanın brauzerinə saxta sertifikat göndərir.</a:t>
            </a:r>
          </a:p>
          <a:p>
            <a:pPr marL="514350" indent="-514350">
              <a:buFont typeface="+mj-lt"/>
              <a:buAutoNum type="arabicPeriod"/>
            </a:pPr>
            <a:r>
              <a:rPr lang="az" sz="2200" b="1"/>
              <a:t>SSL BEAST </a:t>
            </a:r>
            <a:r>
              <a:rPr lang="az" sz="2200"/>
              <a:t>(brauzerin SSL/TLS-ə qarşı istismarı) SSL-də TLS versiyası 1.0 zəifliyini hədəfləyir. Burada qurbanın kompüteri veb proqram tərəfindən göndərilən şifrlənmiş kukiləri ələ keçirən zərərli JavaScript ilə yoluxmuşdur.</a:t>
            </a:r>
          </a:p>
          <a:p>
            <a:pPr marL="514350" indent="-514350">
              <a:buFont typeface="+mj-lt"/>
              <a:buAutoNum type="arabicPeriod"/>
            </a:pPr>
            <a:r>
              <a:rPr lang="az" sz="2200" b="1"/>
              <a:t>SSL oğurlanması </a:t>
            </a:r>
            <a:r>
              <a:rPr lang="az" sz="2200"/>
              <a:t>təcavüzkarın TCP əl sıxması zamanı həm istifadəçiyə, həm də tətbiqə saxta identifikasiya açarlarını ötürdüyü zaman baş verir. Bu, əslində ortadakı adam bütün seansa nəzarət etdiyi zaman etibarlı bir əlaqə kimi görünən şeyi qurur.</a:t>
            </a:r>
          </a:p>
          <a:p>
            <a:endParaRPr lang="en-US" sz="2200" b="1"/>
          </a:p>
          <a:p>
            <a:endParaRPr lang="en-US" sz="2200" b="1"/>
          </a:p>
        </p:txBody>
      </p:sp>
    </p:spTree>
    <p:extLst>
      <p:ext uri="{BB962C8B-B14F-4D97-AF65-F5344CB8AC3E}">
        <p14:creationId xmlns:p14="http://schemas.microsoft.com/office/powerpoint/2010/main" val="1530492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EC6CF-8252-FC48-86E1-4A7FA886F2A2}"/>
              </a:ext>
            </a:extLst>
          </p:cNvPr>
          <p:cNvSpPr>
            <a:spLocks noGrp="1"/>
          </p:cNvSpPr>
          <p:nvPr>
            <p:ph type="title"/>
          </p:nvPr>
        </p:nvSpPr>
        <p:spPr>
          <a:xfrm>
            <a:off x="686834" y="1153572"/>
            <a:ext cx="3200400" cy="4461163"/>
          </a:xfrm>
        </p:spPr>
        <p:txBody>
          <a:bodyPr>
            <a:normAutofit fontScale="90000"/>
          </a:bodyPr>
          <a:lstStyle/>
          <a:p>
            <a:br>
              <a:rPr lang="en-US" b="1">
                <a:solidFill>
                  <a:srgbClr val="FFFFFF"/>
                </a:solidFill>
              </a:rPr>
            </a:br>
            <a:br>
              <a:rPr lang="en-US" b="1">
                <a:solidFill>
                  <a:srgbClr val="FFFFFF"/>
                </a:solidFill>
              </a:rPr>
            </a:br>
            <a:r>
              <a:rPr lang="az" b="1">
                <a:solidFill>
                  <a:srgbClr val="FFFFFF"/>
                </a:solidFill>
              </a:rPr>
              <a:t>Man orta hücum qarşısının alınması</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E3CAFA-B178-4F46-805F-41DBBFA5BE00}"/>
              </a:ext>
            </a:extLst>
          </p:cNvPr>
          <p:cNvSpPr>
            <a:spLocks noGrp="1"/>
          </p:cNvSpPr>
          <p:nvPr>
            <p:ph idx="1"/>
          </p:nvPr>
        </p:nvSpPr>
        <p:spPr>
          <a:xfrm>
            <a:off x="4447308" y="591344"/>
            <a:ext cx="6906491" cy="5585619"/>
          </a:xfrm>
        </p:spPr>
        <p:txBody>
          <a:bodyPr anchor="ctr">
            <a:normAutofit/>
          </a:bodyPr>
          <a:lstStyle/>
          <a:p>
            <a:r>
              <a:rPr lang="az" dirty="0"/>
              <a:t>Parolla qorunmayan </a:t>
            </a:r>
            <a:r>
              <a:rPr lang="az" dirty="0" err="1"/>
              <a:t>WiFi bağlantılarından </a:t>
            </a:r>
            <a:r>
              <a:rPr lang="az" dirty="0"/>
              <a:t>qaçınmaq .</a:t>
            </a:r>
          </a:p>
          <a:p>
            <a:r>
              <a:rPr lang="az" dirty="0"/>
              <a:t>Veb saytın təhlükəsiz olmadığını bildirən brauzer bildirişlərinə diqqət yetirin.</a:t>
            </a:r>
          </a:p>
          <a:p>
            <a:r>
              <a:rPr lang="az" dirty="0"/>
              <a:t>Təhlükəsiz proqram istifadə edilmədikdə dərhal ondan çıxın.</a:t>
            </a:r>
          </a:p>
          <a:p>
            <a:r>
              <a:rPr lang="az" dirty="0"/>
              <a:t>Həssas əməliyyatlar apararkən ictimai şəbəkələrdən (məsələn, qəhvəxanalar, otellər) istifadə etməmək.</a:t>
            </a:r>
          </a:p>
        </p:txBody>
      </p:sp>
    </p:spTree>
    <p:extLst>
      <p:ext uri="{BB962C8B-B14F-4D97-AF65-F5344CB8AC3E}">
        <p14:creationId xmlns:p14="http://schemas.microsoft.com/office/powerpoint/2010/main" val="22792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45FF6C-CA3A-8A49-B0AF-D759D104C144}"/>
              </a:ext>
            </a:extLst>
          </p:cNvPr>
          <p:cNvPicPr>
            <a:picLocks noGrp="1" noChangeAspect="1"/>
          </p:cNvPicPr>
          <p:nvPr>
            <p:ph idx="1"/>
          </p:nvPr>
        </p:nvPicPr>
        <p:blipFill>
          <a:blip r:embed="rId2"/>
          <a:stretch>
            <a:fillRect/>
          </a:stretch>
        </p:blipFill>
        <p:spPr>
          <a:xfrm>
            <a:off x="0" y="37308"/>
            <a:ext cx="12192000" cy="6820692"/>
          </a:xfrm>
        </p:spPr>
      </p:pic>
    </p:spTree>
    <p:extLst>
      <p:ext uri="{BB962C8B-B14F-4D97-AF65-F5344CB8AC3E}">
        <p14:creationId xmlns:p14="http://schemas.microsoft.com/office/powerpoint/2010/main" val="4036456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0EAA3-2C7C-9D4B-9A80-390F63043875}"/>
              </a:ext>
            </a:extLst>
          </p:cNvPr>
          <p:cNvSpPr>
            <a:spLocks noGrp="1"/>
          </p:cNvSpPr>
          <p:nvPr>
            <p:ph type="title"/>
          </p:nvPr>
        </p:nvSpPr>
        <p:spPr>
          <a:xfrm>
            <a:off x="686834" y="1153572"/>
            <a:ext cx="3200400" cy="4461163"/>
          </a:xfrm>
        </p:spPr>
        <p:txBody>
          <a:bodyPr>
            <a:normAutofit/>
          </a:bodyPr>
          <a:lstStyle/>
          <a:p>
            <a:pPr fontAlgn="base"/>
            <a:r>
              <a:rPr lang="az" b="1">
                <a:solidFill>
                  <a:srgbClr val="FFFFFF"/>
                </a:solidFill>
              </a:rPr>
              <a:t>Şifrə Hücumlarının Fərqli Növləri</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D15DF2-ABC5-9C49-BE2E-28D5E3CE486D}"/>
              </a:ext>
            </a:extLst>
          </p:cNvPr>
          <p:cNvSpPr>
            <a:spLocks noGrp="1"/>
          </p:cNvSpPr>
          <p:nvPr>
            <p:ph idx="1"/>
          </p:nvPr>
        </p:nvSpPr>
        <p:spPr>
          <a:xfrm>
            <a:off x="4447308" y="591344"/>
            <a:ext cx="6906491" cy="5585619"/>
          </a:xfrm>
        </p:spPr>
        <p:txBody>
          <a:bodyPr anchor="ctr">
            <a:normAutofit/>
          </a:bodyPr>
          <a:lstStyle/>
          <a:p>
            <a:pPr marL="0" indent="0" fontAlgn="base">
              <a:buNone/>
            </a:pPr>
            <a:endParaRPr lang="en-US" sz="2400"/>
          </a:p>
          <a:p>
            <a:pPr fontAlgn="base"/>
            <a:r>
              <a:rPr lang="az" sz="2400">
                <a:hlinkClick r:id="rId2">
                  <a:extLst>
                    <a:ext uri="{A12FA001-AC4F-418D-AE19-62706E023703}">
                      <ahyp:hlinkClr xmlns:ahyp="http://schemas.microsoft.com/office/drawing/2018/hyperlinkcolor" val="tx"/>
                    </a:ext>
                  </a:extLst>
                </a:hlinkClick>
              </a:rPr>
              <a:t>İki növ fişinq hücumu </a:t>
            </a:r>
            <a:r>
              <a:rPr lang="az" sz="2400"/>
              <a:t>:</a:t>
            </a:r>
          </a:p>
          <a:p>
            <a:pPr fontAlgn="base"/>
            <a:r>
              <a:rPr lang="az" sz="2400"/>
              <a:t>Daimi Fişinq qurbanları təhlükəsizlik səbəbi ilə parolları sıfırlamağı xahiş edən fişinq məktubu alırlar. Hədəflər parollarını dəyişməzdən əvvəl göndərənin həqiqiliyini təsdiqləmədikdə hakerlər uğur qazanır.</a:t>
            </a:r>
          </a:p>
          <a:p>
            <a:pPr fontAlgn="base"/>
            <a:r>
              <a:rPr lang="az" sz="2400"/>
              <a:t>Spear Phishing – bilinən göndəricidən gələn e-poçtdakı linki klikləmək və ya endirmək üçün qurbana yönəldilir. Link sizi zərərli görünüşə bənzəyən vebsayta aparır ki, orada daxil olursunuz və parolunuzu təsadüfən təhlükə iştirakçıları ilə paylaşırsınız.</a:t>
            </a:r>
          </a:p>
          <a:p>
            <a:br>
              <a:rPr lang="en-US" sz="2400"/>
            </a:br>
            <a:endParaRPr lang="en-US" sz="2400"/>
          </a:p>
        </p:txBody>
      </p:sp>
    </p:spTree>
    <p:extLst>
      <p:ext uri="{BB962C8B-B14F-4D97-AF65-F5344CB8AC3E}">
        <p14:creationId xmlns:p14="http://schemas.microsoft.com/office/powerpoint/2010/main" val="100787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defRPr/>
            </a:pPr>
            <a:r>
              <a:rPr lang="az" altLang="el-GR" dirty="0">
                <a:ea typeface="ＭＳ Ｐゴシック" pitchFamily="34" charset="-128"/>
              </a:rPr>
              <a:t>Tutma</a:t>
            </a:r>
          </a:p>
        </p:txBody>
      </p:sp>
      <p:pic>
        <p:nvPicPr>
          <p:cNvPr id="18435"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402" y="2061716"/>
            <a:ext cx="6463166" cy="341540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964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0EAA3-2C7C-9D4B-9A80-390F63043875}"/>
              </a:ext>
            </a:extLst>
          </p:cNvPr>
          <p:cNvSpPr>
            <a:spLocks noGrp="1"/>
          </p:cNvSpPr>
          <p:nvPr>
            <p:ph type="title"/>
          </p:nvPr>
        </p:nvSpPr>
        <p:spPr>
          <a:xfrm>
            <a:off x="686834" y="1153572"/>
            <a:ext cx="3200400" cy="4461163"/>
          </a:xfrm>
        </p:spPr>
        <p:txBody>
          <a:bodyPr>
            <a:normAutofit/>
          </a:bodyPr>
          <a:lstStyle/>
          <a:p>
            <a:pPr fontAlgn="base"/>
            <a:r>
              <a:rPr lang="az" b="1">
                <a:solidFill>
                  <a:srgbClr val="FFFFFF"/>
                </a:solidFill>
              </a:rPr>
              <a:t>Şifrə Hücumlarının Fərqli Növləri</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D15DF2-ABC5-9C49-BE2E-28D5E3CE486D}"/>
              </a:ext>
            </a:extLst>
          </p:cNvPr>
          <p:cNvSpPr>
            <a:spLocks noGrp="1"/>
          </p:cNvSpPr>
          <p:nvPr>
            <p:ph idx="1"/>
          </p:nvPr>
        </p:nvSpPr>
        <p:spPr>
          <a:xfrm>
            <a:off x="4447308" y="591344"/>
            <a:ext cx="6906491" cy="5585619"/>
          </a:xfrm>
        </p:spPr>
        <p:txBody>
          <a:bodyPr anchor="ctr">
            <a:normAutofit/>
          </a:bodyPr>
          <a:lstStyle/>
          <a:p>
            <a:pPr fontAlgn="base"/>
            <a:r>
              <a:rPr lang="az" sz="2400" b="1"/>
              <a:t>Qəddar Qüvvə Hücumları - </a:t>
            </a:r>
            <a:r>
              <a:rPr lang="az" sz="2400"/>
              <a:t>Kobud güc hücumunda hakerlər xüsusi proqram təminatından istifadə edərək vur və cəhd üsulu ilə parolları oğurlayırlar.</a:t>
            </a:r>
          </a:p>
          <a:p>
            <a:pPr fontAlgn="base"/>
            <a:r>
              <a:rPr lang="az" sz="2400"/>
              <a:t>Bu cür kiberhücumların iki variantını təqdim edirik:</a:t>
            </a:r>
          </a:p>
          <a:p>
            <a:pPr fontAlgn="base"/>
            <a:r>
              <a:rPr lang="az" sz="2400" b="1"/>
              <a:t>Şifrə püskürtmə</a:t>
            </a:r>
            <a:endParaRPr lang="en-US" sz="2400"/>
          </a:p>
          <a:p>
            <a:pPr fontAlgn="base"/>
            <a:r>
              <a:rPr lang="az" sz="2400"/>
              <a:t>Parol sprey hücumunda təcavüzkarlar çoxlu sayda hesabda ümumi parollardan istifadə edirlər. Onlar izlənmə riskini azaldaraq hesabların parollarını toplu şəkildə sındırmağa çalışırlar.</a:t>
            </a:r>
          </a:p>
          <a:p>
            <a:pPr fontAlgn="base"/>
            <a:r>
              <a:rPr lang="az" sz="2400" b="1"/>
              <a:t>Lüğət hücumları- </a:t>
            </a:r>
            <a:r>
              <a:rPr lang="az" sz="2400"/>
              <a:t>pis aktyorlar lüğətdəki ümumi söz və ifadələrin siyahısını istifadə edir. Bu, kobud güc </a:t>
            </a:r>
            <a:r>
              <a:rPr lang="az" sz="2400" b="1"/>
              <a:t>parol hücumunun </a:t>
            </a:r>
            <a:r>
              <a:rPr lang="az" sz="2400"/>
              <a:t>əksidir , çünki onlar xarakter-xarakter cəhdlərindən istifadə etmirlər.</a:t>
            </a:r>
          </a:p>
        </p:txBody>
      </p:sp>
    </p:spTree>
    <p:extLst>
      <p:ext uri="{BB962C8B-B14F-4D97-AF65-F5344CB8AC3E}">
        <p14:creationId xmlns:p14="http://schemas.microsoft.com/office/powerpoint/2010/main" val="2786691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0EAA3-2C7C-9D4B-9A80-390F63043875}"/>
              </a:ext>
            </a:extLst>
          </p:cNvPr>
          <p:cNvSpPr>
            <a:spLocks noGrp="1"/>
          </p:cNvSpPr>
          <p:nvPr>
            <p:ph type="title"/>
          </p:nvPr>
        </p:nvSpPr>
        <p:spPr>
          <a:xfrm>
            <a:off x="686834" y="1153572"/>
            <a:ext cx="3200400" cy="4461163"/>
          </a:xfrm>
        </p:spPr>
        <p:txBody>
          <a:bodyPr>
            <a:normAutofit/>
          </a:bodyPr>
          <a:lstStyle/>
          <a:p>
            <a:pPr fontAlgn="base"/>
            <a:r>
              <a:rPr lang="az" b="1">
                <a:solidFill>
                  <a:srgbClr val="FFFFFF"/>
                </a:solidFill>
              </a:rPr>
              <a:t>Şifrə Hücumlarının Fərqli Növləri</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D15DF2-ABC5-9C49-BE2E-28D5E3CE486D}"/>
              </a:ext>
            </a:extLst>
          </p:cNvPr>
          <p:cNvSpPr>
            <a:spLocks noGrp="1"/>
          </p:cNvSpPr>
          <p:nvPr>
            <p:ph idx="1"/>
          </p:nvPr>
        </p:nvSpPr>
        <p:spPr>
          <a:xfrm>
            <a:off x="4447308" y="591344"/>
            <a:ext cx="6906491" cy="5585619"/>
          </a:xfrm>
        </p:spPr>
        <p:txBody>
          <a:bodyPr anchor="ctr">
            <a:normAutofit lnSpcReduction="10000"/>
          </a:bodyPr>
          <a:lstStyle/>
          <a:p>
            <a:pPr fontAlgn="base"/>
            <a:r>
              <a:rPr lang="az" sz="2400" b="1"/>
              <a:t>Etibarnamənin doldurulması </a:t>
            </a:r>
            <a:r>
              <a:rPr lang="az" sz="2400"/>
              <a:t>- Etibarnamənin doldurulmasında kibercinayətkarlar kibertəhlükəsizlik üçün təyin edilmiş parolları sındırmaq üçün oğurlanmış etimadnamələrdən istifadə edirlər. Bu üsul sadə insan psixologiyasına əsaslanır: Çox parolları yadda saxlaya bilmirik; Beləliklə, gəlin hər hesab üçün eyni paroldan istifadə edək, elə deyilmi? Hakerlər hesablarınızdan birini pozmağa müvəffəq olduqdan sonra fərqli hesablarınızda eyni parollardan istifadə edirlər.</a:t>
            </a:r>
          </a:p>
          <a:p>
            <a:pPr fontAlgn="base"/>
            <a:r>
              <a:rPr lang="az" sz="2400" b="1"/>
              <a:t>Keylogger Hücumları </a:t>
            </a:r>
            <a:r>
              <a:rPr lang="az" sz="2400"/>
              <a:t>hücumçuları klaviatura və ya düymə vuruşu qeyd edən parol hücumlarına cəhd etmək üçün zərərli proqramlardan istifadə edirlər. Kibertəhlükəsizlikdə bu hücumlar ən təhlükəlilərdəndir, çünki onlar hətta ən güclü və ən təhlükəsiz parolları da ortaya qoyurlar. Hakerlər siz daxil etdiyiniz zaman düymələrin vuruşlarını qeyd edirlər.</a:t>
            </a:r>
          </a:p>
        </p:txBody>
      </p:sp>
    </p:spTree>
    <p:extLst>
      <p:ext uri="{BB962C8B-B14F-4D97-AF65-F5344CB8AC3E}">
        <p14:creationId xmlns:p14="http://schemas.microsoft.com/office/powerpoint/2010/main" val="2040269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ABD558-60A6-2446-929E-65DB19877D8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419543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FD410-F541-B548-B872-5819CA43105D}"/>
              </a:ext>
            </a:extLst>
          </p:cNvPr>
          <p:cNvSpPr>
            <a:spLocks noGrp="1"/>
          </p:cNvSpPr>
          <p:nvPr>
            <p:ph type="title"/>
          </p:nvPr>
        </p:nvSpPr>
        <p:spPr>
          <a:xfrm>
            <a:off x="686834" y="1153572"/>
            <a:ext cx="3200400" cy="4461163"/>
          </a:xfrm>
        </p:spPr>
        <p:txBody>
          <a:bodyPr>
            <a:normAutofit/>
          </a:bodyPr>
          <a:lstStyle/>
          <a:p>
            <a:pPr lvl="0"/>
            <a:r>
              <a:rPr lang="az">
                <a:solidFill>
                  <a:srgbClr val="FFFFFF"/>
                </a:solidFill>
              </a:rPr>
              <a:t>Qabaqcıl davamlı təhdidlər (APT)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FA511B1-D8DC-914D-87D4-62304AF0E728}"/>
              </a:ext>
            </a:extLst>
          </p:cNvPr>
          <p:cNvSpPr>
            <a:spLocks noGrp="1"/>
          </p:cNvSpPr>
          <p:nvPr>
            <p:ph idx="1"/>
          </p:nvPr>
        </p:nvSpPr>
        <p:spPr>
          <a:xfrm>
            <a:off x="4447308" y="591344"/>
            <a:ext cx="6906491" cy="5585619"/>
          </a:xfrm>
        </p:spPr>
        <p:txBody>
          <a:bodyPr anchor="ctr">
            <a:normAutofit lnSpcReduction="10000"/>
          </a:bodyPr>
          <a:lstStyle/>
          <a:p>
            <a:r>
              <a:rPr lang="az" sz="2400"/>
              <a:t>Qabaqcıl davamlı təhdid (APT) rəqibin icazəsiz giriş əldə etdikdən sonra uzun müddət ərzində pozulmuş şəbəkə daxilində aşkar edilmədən fəaliyyət göstərdiyi kiberhücumdur.</a:t>
            </a:r>
          </a:p>
          <a:p>
            <a:r>
              <a:rPr lang="az" sz="2400"/>
              <a:t>APT hücumları aşkarlanmadan yayınmaq, etimadnamələri oğurlamaq və yüksək dəyərli aktivlərə çatmaq üçün şəbəkə vasitəsilə hərəkət etmək üçün yüksək mürəkkəb alət və üsullardan istifadə etməklə fərqlənir.</a:t>
            </a:r>
          </a:p>
          <a:p>
            <a:r>
              <a:rPr lang="az" sz="2400"/>
              <a:t>Bu alətlər və üsullar əldə etmək və ya inkişaf etdirmək üçün əhəmiyyətli maliyyə və insan kapitalı tələb edir ki, bu da APT hücumlarının mühüm təşkilatları və onların aktivlərini qoruyan ən aşağı şəbəkə müdafiəsini hədəf almaq üçün nəzərdə tutulduğunu göstərir.</a:t>
            </a:r>
            <a:br>
              <a:rPr lang="en-US" sz="2400"/>
            </a:br>
            <a:endParaRPr lang="en-US" sz="2400"/>
          </a:p>
        </p:txBody>
      </p:sp>
    </p:spTree>
    <p:extLst>
      <p:ext uri="{BB962C8B-B14F-4D97-AF65-F5344CB8AC3E}">
        <p14:creationId xmlns:p14="http://schemas.microsoft.com/office/powerpoint/2010/main" val="2342980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CF4A-6F5A-6147-857A-45638D630EAA}"/>
              </a:ext>
            </a:extLst>
          </p:cNvPr>
          <p:cNvSpPr>
            <a:spLocks noGrp="1"/>
          </p:cNvSpPr>
          <p:nvPr>
            <p:ph type="title"/>
          </p:nvPr>
        </p:nvSpPr>
        <p:spPr/>
        <p:txBody>
          <a:bodyPr>
            <a:normAutofit fontScale="90000"/>
          </a:bodyPr>
          <a:lstStyle/>
          <a:p>
            <a:br>
              <a:rPr lang="en-US" b="1" dirty="0"/>
            </a:br>
            <a:br>
              <a:rPr lang="en-US" b="1" dirty="0"/>
            </a:br>
            <a:r>
              <a:rPr lang="az" b="1" dirty="0"/>
              <a:t>APT Hücum Mərhələləri</a:t>
            </a:r>
            <a:br>
              <a:rPr lang="en-US" b="1" dirty="0"/>
            </a:br>
            <a:br>
              <a:rPr lang="en-US" dirty="0"/>
            </a:br>
            <a:endParaRPr lang="en-US" dirty="0"/>
          </a:p>
        </p:txBody>
      </p:sp>
      <p:pic>
        <p:nvPicPr>
          <p:cNvPr id="6" name="Content Placeholder 4">
            <a:extLst>
              <a:ext uri="{FF2B5EF4-FFF2-40B4-BE49-F238E27FC236}">
                <a16:creationId xmlns:a16="http://schemas.microsoft.com/office/drawing/2014/main" id="{4FD30F58-2FBE-E148-91EB-D46DDCC137F4}"/>
              </a:ext>
            </a:extLst>
          </p:cNvPr>
          <p:cNvPicPr>
            <a:picLocks noChangeAspect="1"/>
          </p:cNvPicPr>
          <p:nvPr/>
        </p:nvPicPr>
        <p:blipFill>
          <a:blip r:embed="rId2"/>
          <a:stretch>
            <a:fillRect/>
          </a:stretch>
        </p:blipFill>
        <p:spPr>
          <a:xfrm>
            <a:off x="2487168" y="1426464"/>
            <a:ext cx="7107936" cy="5346419"/>
          </a:xfrm>
          <a:prstGeom prst="rect">
            <a:avLst/>
          </a:prstGeom>
        </p:spPr>
      </p:pic>
    </p:spTree>
    <p:extLst>
      <p:ext uri="{BB962C8B-B14F-4D97-AF65-F5344CB8AC3E}">
        <p14:creationId xmlns:p14="http://schemas.microsoft.com/office/powerpoint/2010/main" val="1952726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480C8-15BB-FD4D-A40D-76B97F3759E7}"/>
              </a:ext>
            </a:extLst>
          </p:cNvPr>
          <p:cNvSpPr>
            <a:spLocks noGrp="1"/>
          </p:cNvSpPr>
          <p:nvPr>
            <p:ph type="title"/>
          </p:nvPr>
        </p:nvSpPr>
        <p:spPr>
          <a:xfrm>
            <a:off x="686834" y="1153572"/>
            <a:ext cx="3200400" cy="4461163"/>
          </a:xfrm>
        </p:spPr>
        <p:txBody>
          <a:bodyPr>
            <a:normAutofit/>
          </a:bodyPr>
          <a:lstStyle/>
          <a:p>
            <a:br>
              <a:rPr lang="en-US" b="1">
                <a:solidFill>
                  <a:srgbClr val="FFFFFF"/>
                </a:solidFill>
              </a:rPr>
            </a:br>
            <a:br>
              <a:rPr lang="en-US" b="1">
                <a:solidFill>
                  <a:srgbClr val="FFFFFF"/>
                </a:solidFill>
              </a:rPr>
            </a:br>
            <a:r>
              <a:rPr lang="az" b="1">
                <a:solidFill>
                  <a:srgbClr val="FFFFFF"/>
                </a:solidFill>
              </a:rPr>
              <a:t>APT Hücum Mərhələləri</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2EAA511-4710-8C45-8325-662CEC9AD8D2}"/>
              </a:ext>
            </a:extLst>
          </p:cNvPr>
          <p:cNvSpPr>
            <a:spLocks noGrp="1"/>
          </p:cNvSpPr>
          <p:nvPr>
            <p:ph idx="1"/>
          </p:nvPr>
        </p:nvSpPr>
        <p:spPr>
          <a:xfrm>
            <a:off x="4447308" y="591344"/>
            <a:ext cx="6906491" cy="5585619"/>
          </a:xfrm>
        </p:spPr>
        <p:txBody>
          <a:bodyPr anchor="ctr">
            <a:normAutofit/>
          </a:bodyPr>
          <a:lstStyle/>
          <a:p>
            <a:r>
              <a:rPr lang="az" sz="2400" b="1"/>
              <a:t>Mərhələ 1: Hədəfin Seçilməsi və Xarici Kəşfiyyat</a:t>
            </a:r>
          </a:p>
          <a:p>
            <a:r>
              <a:rPr lang="az" sz="2400"/>
              <a:t>APT hücumu həmişə təcavüzkarın məqsədlərinə cavab verən hədəflərin müəyyən edilməsi ilə başlayır. Hədəf seçildikdən sonra təcavüzkarlar potensial giriş nöqtələrini (hücum vektorları) aşkar etmək və hədəf haqqında mümkün qədər çox məlumat toplamaq üçün hədəfin kəşfiyyatını həyata keçirəcəklər.</a:t>
            </a:r>
          </a:p>
          <a:p>
            <a:r>
              <a:rPr lang="az" sz="2400" b="1"/>
              <a:t>Mərhələ 2: İlkin Giriş</a:t>
            </a:r>
          </a:p>
          <a:p>
            <a:r>
              <a:rPr lang="az" sz="2400"/>
              <a:t>Hərtərəfli hazırlıqdan sonra təcavüzkar bir və ya bir neçə etibarlı hücum vektorundan istifadə edərək hədəfin şəbəkəsinə icazəsiz giriş əldə etməyə çalışır. Buna nail olmağın ən çox yayılmış yollarından biri nizə-fishing e-poçtları kimi yüksək aldadıcı sosial mühəndislik üsullarıdır.</a:t>
            </a:r>
          </a:p>
          <a:p>
            <a:endParaRPr lang="en-US" sz="2400"/>
          </a:p>
          <a:p>
            <a:endParaRPr lang="en-US" sz="2400"/>
          </a:p>
        </p:txBody>
      </p:sp>
    </p:spTree>
    <p:extLst>
      <p:ext uri="{BB962C8B-B14F-4D97-AF65-F5344CB8AC3E}">
        <p14:creationId xmlns:p14="http://schemas.microsoft.com/office/powerpoint/2010/main" val="6393296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480C8-15BB-FD4D-A40D-76B97F3759E7}"/>
              </a:ext>
            </a:extLst>
          </p:cNvPr>
          <p:cNvSpPr>
            <a:spLocks noGrp="1"/>
          </p:cNvSpPr>
          <p:nvPr>
            <p:ph type="title"/>
          </p:nvPr>
        </p:nvSpPr>
        <p:spPr>
          <a:xfrm>
            <a:off x="686834" y="1153572"/>
            <a:ext cx="3200400" cy="4461163"/>
          </a:xfrm>
        </p:spPr>
        <p:txBody>
          <a:bodyPr>
            <a:normAutofit/>
          </a:bodyPr>
          <a:lstStyle/>
          <a:p>
            <a:br>
              <a:rPr lang="en-US" b="1">
                <a:solidFill>
                  <a:srgbClr val="FFFFFF"/>
                </a:solidFill>
              </a:rPr>
            </a:br>
            <a:br>
              <a:rPr lang="en-US" b="1">
                <a:solidFill>
                  <a:srgbClr val="FFFFFF"/>
                </a:solidFill>
              </a:rPr>
            </a:br>
            <a:r>
              <a:rPr lang="az" b="1">
                <a:solidFill>
                  <a:srgbClr val="FFFFFF"/>
                </a:solidFill>
              </a:rPr>
              <a:t>APT Hücum Mərhələləri</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2EAA511-4710-8C45-8325-662CEC9AD8D2}"/>
              </a:ext>
            </a:extLst>
          </p:cNvPr>
          <p:cNvSpPr>
            <a:spLocks noGrp="1"/>
          </p:cNvSpPr>
          <p:nvPr>
            <p:ph idx="1"/>
          </p:nvPr>
        </p:nvSpPr>
        <p:spPr>
          <a:xfrm>
            <a:off x="4447308" y="591344"/>
            <a:ext cx="6906491" cy="5585619"/>
          </a:xfrm>
        </p:spPr>
        <p:txBody>
          <a:bodyPr anchor="ctr">
            <a:normAutofit/>
          </a:bodyPr>
          <a:lstStyle/>
          <a:p>
            <a:r>
              <a:rPr lang="az" sz="2200" b="1"/>
              <a:t>Mərhələ 3: Zərərli proqramların icrası</a:t>
            </a:r>
          </a:p>
          <a:p>
            <a:r>
              <a:rPr lang="az" sz="2200"/>
              <a:t>Qurbanın şəbəkəsinə giriş əldə etdikdən sonra, təcavüzkar təhlükəyə məruz qalmış maşında ilk zərərli proqram yükünü yerinə yetirir (xəstə sıfır). Bu ilkin zərərli proqram yükü daxili kəşfiyyat, müdafiədən yayınma və komanda və idarəetmə rabitəsi kimi müxtəlif daha geniş məqsədlərə nail olmaq üçün istifadə olunur.</a:t>
            </a:r>
          </a:p>
          <a:p>
            <a:r>
              <a:rPr lang="az" sz="2200" b="1"/>
              <a:t>Mərhələ 4: İmtiyazların Artırılması və Yanal Hərəkət</a:t>
            </a:r>
          </a:p>
          <a:p>
            <a:r>
              <a:rPr lang="az" sz="2200"/>
              <a:t>Təcavüzkar pozulmuş sistemdə möhkəm dayaq qurduqdan sonra imtiyazlarını artırmaq üçün giriş etimadnaməsini (istifadəçi, domen admini və xidmət hesabları) toplamağa başlayır. Artırılmış imtiyazlar təcavüzkara daha çox azadlıq və məqsədlərinə cavab verən yüksək dəyərli hədəflərə çatmaq üçün şəbəkə vasitəsilə işləmək və hərəkət etmək imkanı verir.</a:t>
            </a:r>
          </a:p>
          <a:p>
            <a:endParaRPr lang="en-US" sz="2200"/>
          </a:p>
        </p:txBody>
      </p:sp>
    </p:spTree>
    <p:extLst>
      <p:ext uri="{BB962C8B-B14F-4D97-AF65-F5344CB8AC3E}">
        <p14:creationId xmlns:p14="http://schemas.microsoft.com/office/powerpoint/2010/main" val="636355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480C8-15BB-FD4D-A40D-76B97F3759E7}"/>
              </a:ext>
            </a:extLst>
          </p:cNvPr>
          <p:cNvSpPr>
            <a:spLocks noGrp="1"/>
          </p:cNvSpPr>
          <p:nvPr>
            <p:ph type="title"/>
          </p:nvPr>
        </p:nvSpPr>
        <p:spPr>
          <a:xfrm>
            <a:off x="686834" y="1153572"/>
            <a:ext cx="3200400" cy="4461163"/>
          </a:xfrm>
        </p:spPr>
        <p:txBody>
          <a:bodyPr>
            <a:normAutofit/>
          </a:bodyPr>
          <a:lstStyle/>
          <a:p>
            <a:br>
              <a:rPr lang="en-US" b="1">
                <a:solidFill>
                  <a:srgbClr val="FFFFFF"/>
                </a:solidFill>
              </a:rPr>
            </a:br>
            <a:br>
              <a:rPr lang="en-US" b="1">
                <a:solidFill>
                  <a:srgbClr val="FFFFFF"/>
                </a:solidFill>
              </a:rPr>
            </a:br>
            <a:r>
              <a:rPr lang="az" b="1">
                <a:solidFill>
                  <a:srgbClr val="FFFFFF"/>
                </a:solidFill>
              </a:rPr>
              <a:t>APT Hücum Mərhələləri</a:t>
            </a:r>
            <a:br>
              <a:rPr lang="en-US" b="1">
                <a:solidFill>
                  <a:srgbClr val="FFFFFF"/>
                </a:solidFill>
              </a:rPr>
            </a:br>
            <a:br>
              <a:rPr lang="en-US">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2EAA511-4710-8C45-8325-662CEC9AD8D2}"/>
              </a:ext>
            </a:extLst>
          </p:cNvPr>
          <p:cNvSpPr>
            <a:spLocks noGrp="1"/>
          </p:cNvSpPr>
          <p:nvPr>
            <p:ph idx="1"/>
          </p:nvPr>
        </p:nvSpPr>
        <p:spPr>
          <a:xfrm>
            <a:off x="4447308" y="591344"/>
            <a:ext cx="6906491" cy="5585619"/>
          </a:xfrm>
        </p:spPr>
        <p:txBody>
          <a:bodyPr anchor="ctr">
            <a:normAutofit/>
          </a:bodyPr>
          <a:lstStyle/>
          <a:p>
            <a:r>
              <a:rPr lang="az" b="1" dirty="0"/>
              <a:t>Mərhələ 5: Məlumatların çıxarılması və zərərin vurulması</a:t>
            </a:r>
          </a:p>
          <a:p>
            <a:r>
              <a:rPr lang="az" dirty="0"/>
              <a:t>Yüksək dəyərli aktivlərə çatdıqdan sonra APT təcavüzkarı məlumatları hədəfin şəbəkəsindən öz infrastrukturuna çıxarmağa başlayır. Məlumatlar adətən mərkəzi yerə köçürülür və arxivə yığılır. Arxiv eksfiltrasiya zamanı paketin dərin yoxlanışından gizlədilməsi üçün şifrələnir və sıxılır və yığılır ki, məlumatlar normal trafik fəaliyyətinə bənzəmək üçün kifayət qədər kiçik miqdarda çıxarılsın və hər hansı şübhəni azaltsın.</a:t>
            </a:r>
          </a:p>
        </p:txBody>
      </p:sp>
    </p:spTree>
    <p:extLst>
      <p:ext uri="{BB962C8B-B14F-4D97-AF65-F5344CB8AC3E}">
        <p14:creationId xmlns:p14="http://schemas.microsoft.com/office/powerpoint/2010/main" val="2017378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8ED55-0F4F-7A44-9392-C703986B2FC0}"/>
              </a:ext>
            </a:extLst>
          </p:cNvPr>
          <p:cNvSpPr>
            <a:spLocks noGrp="1"/>
          </p:cNvSpPr>
          <p:nvPr>
            <p:ph type="title"/>
          </p:nvPr>
        </p:nvSpPr>
        <p:spPr>
          <a:xfrm>
            <a:off x="686834" y="1153572"/>
            <a:ext cx="3200400" cy="4461163"/>
          </a:xfrm>
        </p:spPr>
        <p:txBody>
          <a:bodyPr>
            <a:normAutofit/>
          </a:bodyPr>
          <a:lstStyle/>
          <a:p>
            <a:br>
              <a:rPr lang="en-US" sz="3700" b="1" dirty="0">
                <a:solidFill>
                  <a:srgbClr val="FFFFFF"/>
                </a:solidFill>
              </a:rPr>
            </a:br>
            <a:br>
              <a:rPr lang="en-US" sz="3700" b="1" dirty="0">
                <a:solidFill>
                  <a:srgbClr val="FFFFFF"/>
                </a:solidFill>
              </a:rPr>
            </a:br>
            <a:r>
              <a:rPr lang="az" sz="3700" b="1" dirty="0">
                <a:solidFill>
                  <a:srgbClr val="FFFFFF"/>
                </a:solidFill>
              </a:rPr>
              <a:t>NDR istifadə edərək APT aşkarlanması və qorunması</a:t>
            </a:r>
            <a:br>
              <a:rPr lang="en-US" sz="3700" b="1" dirty="0">
                <a:solidFill>
                  <a:srgbClr val="FFFFFF"/>
                </a:solidFill>
              </a:rPr>
            </a:br>
            <a:br>
              <a:rPr lang="en-US" sz="3700" dirty="0">
                <a:solidFill>
                  <a:srgbClr val="FFFFFF"/>
                </a:solidFill>
              </a:rPr>
            </a:br>
            <a:endParaRPr lang="en-US" sz="37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014F63-47CE-8648-B7AF-1730F553DF9A}"/>
              </a:ext>
            </a:extLst>
          </p:cNvPr>
          <p:cNvSpPr>
            <a:spLocks noGrp="1"/>
          </p:cNvSpPr>
          <p:nvPr>
            <p:ph idx="1"/>
          </p:nvPr>
        </p:nvSpPr>
        <p:spPr>
          <a:xfrm>
            <a:off x="4447308" y="591344"/>
            <a:ext cx="6906491" cy="5585619"/>
          </a:xfrm>
        </p:spPr>
        <p:txBody>
          <a:bodyPr anchor="ctr">
            <a:normAutofit lnSpcReduction="10000"/>
          </a:bodyPr>
          <a:lstStyle/>
          <a:p>
            <a:r>
              <a:rPr lang="az" dirty="0"/>
              <a:t>Firewall, son nöqtə təhlükəsizliyi, müdaxilənin aşkarlanması və qarşısının alınması sistemləri kimi bir çox kibertəhlükəsizlik həlləri artıq APT hücumlarına qarşı adekvat qorunma təklif edə bilməz. Əsasən, bu alətlər </a:t>
            </a:r>
            <a:r>
              <a:rPr lang="az" i="1" dirty="0"/>
              <a:t>məlum </a:t>
            </a:r>
            <a:r>
              <a:rPr lang="az" dirty="0"/>
              <a:t>zərərli proqram imzalarından </a:t>
            </a:r>
            <a:r>
              <a:rPr lang="az" i="1" dirty="0"/>
              <a:t>, məlum </a:t>
            </a:r>
            <a:r>
              <a:rPr lang="az" dirty="0"/>
              <a:t>kompromis göstəricilərindən (IoC) və </a:t>
            </a:r>
            <a:r>
              <a:rPr lang="az" i="1" dirty="0"/>
              <a:t>məlum </a:t>
            </a:r>
            <a:r>
              <a:rPr lang="az" dirty="0"/>
              <a:t>hücum nümunələrindən istifadə edərək </a:t>
            </a:r>
            <a:r>
              <a:rPr lang="az" i="1" dirty="0"/>
              <a:t>məlum </a:t>
            </a:r>
            <a:r>
              <a:rPr lang="az" dirty="0"/>
              <a:t>təhlükələrin qarşısını almaq və aşkar etmək üçün nəzərdə tutulmuşdur . Alətlərini, TTP-lərini və infrastrukturunu daim yeniləyən APT təhlükəsi aktyorları ilə, həqiqətən lazım olan, imzaya əsaslanmayan zərərli proqram təminatı və naməlum hücum fəaliyyəti və nümunələrini aşkar etmək üçün həlldir.</a:t>
            </a:r>
          </a:p>
        </p:txBody>
      </p:sp>
    </p:spTree>
    <p:extLst>
      <p:ext uri="{BB962C8B-B14F-4D97-AF65-F5344CB8AC3E}">
        <p14:creationId xmlns:p14="http://schemas.microsoft.com/office/powerpoint/2010/main" val="1905923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422DDE-D115-5142-B3AE-52C0F0A9E378}"/>
              </a:ext>
            </a:extLst>
          </p:cNvPr>
          <p:cNvSpPr>
            <a:spLocks noGrp="1"/>
          </p:cNvSpPr>
          <p:nvPr>
            <p:ph type="title"/>
          </p:nvPr>
        </p:nvSpPr>
        <p:spPr>
          <a:xfrm>
            <a:off x="686834" y="1153572"/>
            <a:ext cx="3200400" cy="4461163"/>
          </a:xfrm>
        </p:spPr>
        <p:txBody>
          <a:bodyPr>
            <a:normAutofit/>
          </a:bodyPr>
          <a:lstStyle/>
          <a:p>
            <a:br>
              <a:rPr lang="en-US" sz="4100" b="1">
                <a:solidFill>
                  <a:srgbClr val="FFFFFF"/>
                </a:solidFill>
              </a:rPr>
            </a:br>
            <a:r>
              <a:rPr lang="az" sz="4100" b="1">
                <a:solidFill>
                  <a:srgbClr val="FFFFFF"/>
                </a:solidFill>
              </a:rPr>
              <a:t>Şəbəkə aşkarlanması və reaksiyası (NDR) nədir?</a:t>
            </a:r>
            <a:br>
              <a:rPr lang="en-US" sz="4100" b="1">
                <a:solidFill>
                  <a:srgbClr val="FFFFFF"/>
                </a:solidFill>
              </a:rPr>
            </a:br>
            <a:endParaRPr lang="en-US"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1BD77B-E091-AE44-8B8A-140D390C767F}"/>
              </a:ext>
            </a:extLst>
          </p:cNvPr>
          <p:cNvSpPr>
            <a:spLocks noGrp="1"/>
          </p:cNvSpPr>
          <p:nvPr>
            <p:ph idx="1"/>
          </p:nvPr>
        </p:nvSpPr>
        <p:spPr>
          <a:xfrm>
            <a:off x="4447308" y="591344"/>
            <a:ext cx="6906491" cy="5585619"/>
          </a:xfrm>
        </p:spPr>
        <p:txBody>
          <a:bodyPr anchor="ctr">
            <a:normAutofit/>
          </a:bodyPr>
          <a:lstStyle/>
          <a:p>
            <a:r>
              <a:rPr lang="az" sz="2400">
                <a:hlinkClick r:id="rId2"/>
              </a:rPr>
              <a:t>Şəbəkənin aşkarlanması və cavablandırılması (NDR) </a:t>
            </a:r>
            <a:r>
              <a:rPr lang="az" sz="2400"/>
              <a:t>şəbəkədəki zərərli proqramları və davranışa əsaslanan zərərli fəaliyyəti aşkar etmək və onlara cavab vermək üçün şəbəkə boyu trafikin real vaxt rejimində monitorinqini və təhlilini həyata keçirən təhlükəsizlik həllidir.</a:t>
            </a:r>
          </a:p>
          <a:p>
            <a:r>
              <a:rPr lang="az" sz="2400"/>
              <a:t>NDR-nin mahiyyəti </a:t>
            </a:r>
            <a:r>
              <a:rPr lang="az" sz="2400" i="1"/>
              <a:t>davranışa əsaslanan zərərli fəaliyyəti aşkar etməkdir </a:t>
            </a:r>
            <a:r>
              <a:rPr lang="az" sz="2400"/>
              <a:t>. Nə qədər gizli olsalar da, APT fəaliyyətləri hücumun bütün mərhələlərində şəbəkə trafiki yaradır və fəaliyyətlər trafik yaratdıqca onları aşkar etmək olar. NDR şəbəkə trafikini təhlil etmək və APT təhdidlərini aşkar etmək üçün normal şəbəkə fəaliyyətindən dənəvər kənarlaşmaları aşkar etmək üçün maşın öyrənməsi, süni intellekt və davranış analitikasının gücündən istifadə edir.</a:t>
            </a:r>
          </a:p>
        </p:txBody>
      </p:sp>
    </p:spTree>
    <p:extLst>
      <p:ext uri="{BB962C8B-B14F-4D97-AF65-F5344CB8AC3E}">
        <p14:creationId xmlns:p14="http://schemas.microsoft.com/office/powerpoint/2010/main" val="1761919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 dirty="0"/>
              <a:t>Trafik Təhlili</a:t>
            </a:r>
          </a:p>
        </p:txBody>
      </p:sp>
      <p:sp>
        <p:nvSpPr>
          <p:cNvPr id="3" name="Content Placeholder 2"/>
          <p:cNvSpPr>
            <a:spLocks noGrp="1"/>
          </p:cNvSpPr>
          <p:nvPr>
            <p:ph idx="1"/>
          </p:nvPr>
        </p:nvSpPr>
        <p:spPr/>
        <p:txBody>
          <a:bodyPr/>
          <a:lstStyle/>
          <a:p>
            <a:pPr algn="just"/>
            <a:r>
              <a:rPr lang="az" dirty="0"/>
              <a:t>Trafikin təhlili ünsiyyətdəki nümunələrdən məlumat çıxarmaq üçün mesajların tutulması və araşdırılması prosesidir. Bu, hətta mesajlar şifrələndikdə və deşifrə edilə bilməyəndə də həyata keçirilə bilər. Ümumiyyətlə, müşahidə edilən, hətta ələ keçirilən və saxlanılan mesajların sayı nə qədər çox olarsa, trafikdən bir o qədər çox nəticə çıxarmaq olar. Trafik təhlili hərbi kəşfiyyat və ya əks-kəşfiyyat kontekstində həyata keçirilə bilər və kompüter təhlükəsizliyində narahatlıq doğurur.</a:t>
            </a:r>
          </a:p>
        </p:txBody>
      </p:sp>
    </p:spTree>
    <p:extLst>
      <p:ext uri="{BB962C8B-B14F-4D97-AF65-F5344CB8AC3E}">
        <p14:creationId xmlns:p14="http://schemas.microsoft.com/office/powerpoint/2010/main" val="2261093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Content Placeholder 4">
            <a:extLst>
              <a:ext uri="{FF2B5EF4-FFF2-40B4-BE49-F238E27FC236}">
                <a16:creationId xmlns:a16="http://schemas.microsoft.com/office/drawing/2014/main" id="{572CEB28-A380-AB4B-8BF1-0B687257ECB8}"/>
              </a:ext>
            </a:extLst>
          </p:cNvPr>
          <p:cNvPicPr>
            <a:picLocks noGrp="1" noChangeAspect="1"/>
          </p:cNvPicPr>
          <p:nvPr>
            <p:ph idx="1"/>
          </p:nvPr>
        </p:nvPicPr>
        <p:blipFill rotWithShape="1">
          <a:blip r:embed="rId2"/>
          <a:srcRect t="8924"/>
          <a:stretch/>
        </p:blipFill>
        <p:spPr>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132894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2FE85-8EDA-FC48-AB03-4BC601F619D4}"/>
              </a:ext>
            </a:extLst>
          </p:cNvPr>
          <p:cNvSpPr>
            <a:spLocks noGrp="1"/>
          </p:cNvSpPr>
          <p:nvPr>
            <p:ph type="title"/>
          </p:nvPr>
        </p:nvSpPr>
        <p:spPr>
          <a:xfrm>
            <a:off x="686834" y="1153572"/>
            <a:ext cx="3200400" cy="4461163"/>
          </a:xfrm>
        </p:spPr>
        <p:txBody>
          <a:bodyPr>
            <a:normAutofit fontScale="90000"/>
          </a:bodyPr>
          <a:lstStyle/>
          <a:p>
            <a:br>
              <a:rPr lang="en-US" sz="4100">
                <a:solidFill>
                  <a:srgbClr val="FFFFFF"/>
                </a:solidFill>
              </a:rPr>
            </a:br>
            <a:br>
              <a:rPr lang="en-US" sz="4100">
                <a:solidFill>
                  <a:srgbClr val="FFFFFF"/>
                </a:solidFill>
              </a:rPr>
            </a:br>
            <a:r>
              <a:rPr lang="az" sz="4100">
                <a:solidFill>
                  <a:srgbClr val="FFFFFF"/>
                </a:solidFill>
              </a:rPr>
              <a:t>Kiberhücumların qarşısını necə almaq olar?</a:t>
            </a:r>
            <a:br>
              <a:rPr lang="en-US" sz="4100">
                <a:solidFill>
                  <a:srgbClr val="FFFFFF"/>
                </a:solidFill>
              </a:rPr>
            </a:br>
            <a:br>
              <a:rPr lang="en-US" sz="4100">
                <a:solidFill>
                  <a:srgbClr val="FFFFFF"/>
                </a:solidFill>
              </a:rPr>
            </a:br>
            <a:endParaRPr lang="en-US"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32AA05-59B4-D14A-93CB-97669D223ACD}"/>
              </a:ext>
            </a:extLst>
          </p:cNvPr>
          <p:cNvSpPr>
            <a:spLocks noGrp="1"/>
          </p:cNvSpPr>
          <p:nvPr>
            <p:ph idx="1"/>
          </p:nvPr>
        </p:nvSpPr>
        <p:spPr>
          <a:xfrm>
            <a:off x="4447308" y="591344"/>
            <a:ext cx="6906491" cy="5585619"/>
          </a:xfrm>
        </p:spPr>
        <p:txBody>
          <a:bodyPr anchor="ctr">
            <a:normAutofit/>
          </a:bodyPr>
          <a:lstStyle/>
          <a:p>
            <a:r>
              <a:rPr lang="az" sz="2000"/>
              <a:t>Parollarınızı mütəmadi olaraq dəyişdirin və sındırılması çətin olan güclü alfasayısal parollardan istifadə edin. Unutmaya meyilli olduğunuz çox mürəkkəb parollardan istifadə etməkdən çəkinin. Eyni parolu iki dəfə istifadə etməyin.</a:t>
            </a:r>
          </a:p>
          <a:p>
            <a:r>
              <a:rPr lang="az" sz="2000"/>
              <a:t>Həm əməliyyat sisteminizi, həm də tətbiqlərinizi müntəzəm olaraq yeniləyin. Bu, hər hansı bir kiberhücumun əsas qarşısının alınması üsuludur. Bu, hakerlərin istifadə etməyə meylli olduğu zəiflikləri aradan qaldıracaq. Etibarlı və qanuni Antivirusdan qorunma proqramından istifadə edin.</a:t>
            </a:r>
          </a:p>
          <a:p>
            <a:r>
              <a:rPr lang="az" sz="2000"/>
              <a:t>Bir firewall və digər şəbəkə təhlükəsizlik vasitələrindən istifadə edin, məsələn, müdaxilənin qarşısının alınması sistemləri, Girişə nəzarət, Tətbiq təhlükəsizliyi və s.</a:t>
            </a:r>
          </a:p>
          <a:p>
            <a:r>
              <a:rPr lang="az" sz="2000"/>
              <a:t>Naməlum göndərənlərin e-poçtlarını açmaqdan çəkinin. Aldığınız e-poçtları boşluqlar və əhəmiyyətli səhvlər üçün yoxlayın.</a:t>
            </a:r>
          </a:p>
          <a:p>
            <a:r>
              <a:rPr lang="az" sz="2000"/>
              <a:t>VPN-dən istifadə edin. Bu, VPN serveri ilə cihazınız arasındakı trafiki şifrələdiyinə əmin olur.</a:t>
            </a:r>
          </a:p>
          <a:p>
            <a:endParaRPr lang="en-US" sz="2000"/>
          </a:p>
        </p:txBody>
      </p:sp>
    </p:spTree>
    <p:extLst>
      <p:ext uri="{BB962C8B-B14F-4D97-AF65-F5344CB8AC3E}">
        <p14:creationId xmlns:p14="http://schemas.microsoft.com/office/powerpoint/2010/main" val="2431502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2FE85-8EDA-FC48-AB03-4BC601F619D4}"/>
              </a:ext>
            </a:extLst>
          </p:cNvPr>
          <p:cNvSpPr>
            <a:spLocks noGrp="1"/>
          </p:cNvSpPr>
          <p:nvPr>
            <p:ph type="title"/>
          </p:nvPr>
        </p:nvSpPr>
        <p:spPr>
          <a:xfrm>
            <a:off x="686834" y="1153572"/>
            <a:ext cx="3200400" cy="4461163"/>
          </a:xfrm>
        </p:spPr>
        <p:txBody>
          <a:bodyPr>
            <a:normAutofit fontScale="90000"/>
          </a:bodyPr>
          <a:lstStyle/>
          <a:p>
            <a:br>
              <a:rPr lang="en-US" sz="4100">
                <a:solidFill>
                  <a:srgbClr val="FFFFFF"/>
                </a:solidFill>
              </a:rPr>
            </a:br>
            <a:br>
              <a:rPr lang="en-US" sz="4100">
                <a:solidFill>
                  <a:srgbClr val="FFFFFF"/>
                </a:solidFill>
              </a:rPr>
            </a:br>
            <a:r>
              <a:rPr lang="az" sz="4100">
                <a:solidFill>
                  <a:srgbClr val="FFFFFF"/>
                </a:solidFill>
              </a:rPr>
              <a:t>Kiberhücumların qarşısını necə almaq olar?</a:t>
            </a:r>
            <a:br>
              <a:rPr lang="en-US" sz="4100">
                <a:solidFill>
                  <a:srgbClr val="FFFFFF"/>
                </a:solidFill>
              </a:rPr>
            </a:br>
            <a:br>
              <a:rPr lang="en-US" sz="4100">
                <a:solidFill>
                  <a:srgbClr val="FFFFFF"/>
                </a:solidFill>
              </a:rPr>
            </a:br>
            <a:endParaRPr lang="en-US"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32AA05-59B4-D14A-93CB-97669D223ACD}"/>
              </a:ext>
            </a:extLst>
          </p:cNvPr>
          <p:cNvSpPr>
            <a:spLocks noGrp="1"/>
          </p:cNvSpPr>
          <p:nvPr>
            <p:ph idx="1"/>
          </p:nvPr>
        </p:nvSpPr>
        <p:spPr>
          <a:xfrm>
            <a:off x="4447308" y="591344"/>
            <a:ext cx="6906491" cy="5585619"/>
          </a:xfrm>
        </p:spPr>
        <p:txBody>
          <a:bodyPr anchor="ctr">
            <a:normAutofit/>
          </a:bodyPr>
          <a:lstStyle/>
          <a:p>
            <a:r>
              <a:rPr lang="az" sz="1800"/>
              <a:t>Məlumatlarınızı mütəmadi olaraq yedəkləyin. Bir çox təhlükəsizlik mütəxəssisinin fikrincə, məlumatlarınızın üç nüsxəsinin iki müxtəlif media növündə və başqa bir nüsxəsinin saytdan kənar yerdə (bulud saxlama) olması idealdır. Beləliklə, hətta kiberhücum zamanı siz sisteminizin məlumatlarını silə və bu yaxınlarda həyata keçirilən ehtiyat nüsxə ilə bərpa edə bilərsiniz.</a:t>
            </a:r>
          </a:p>
          <a:p>
            <a:r>
              <a:rPr lang="az" sz="1800"/>
              <a:t>İşçilər kibertəhlükəsizlik prinsiplərindən xəbərdar olmalıdırlar. Onlar müxtəlif kiberhücum növlərini və onlarla mübarizə yollarını bilməlidirlər.</a:t>
            </a:r>
          </a:p>
          <a:p>
            <a:r>
              <a:rPr lang="az" sz="1800"/>
              <a:t>İki faktorlu və ya çox faktorlu autentifikasiyadan istifadə edin. İki faktorlu autentifikasiya ilə istifadəçilərdən özlərini təsdiqləmək üçün iki fərqli autentifikasiya faktoru təqdim etmələrini tələb edir. Sizdən istifadəçi adınız və şifrənizdən başqa iki əlavə autentifikasiya metodu tələb olunduqda, biz bunu çox faktorlu autentifikasiya adlandırırıq. Bu, hesabınızı qorumaq üçün vacib bir addım olduğunu sübut edir.</a:t>
            </a:r>
          </a:p>
          <a:p>
            <a:r>
              <a:rPr lang="az" sz="1800"/>
              <a:t>Wi-Fi şəbəkələrinizi qoruyun və VPN istifadə etmədən ictimai Wi-Fi-dan istifadə etməyin.</a:t>
            </a:r>
          </a:p>
          <a:p>
            <a:r>
              <a:rPr lang="az" sz="1800"/>
              <a:t>Mobil telefonunuzu qoruyun, çünki mobil telefonlar da kiberhücum hədəfidir. Yalnız qanuni və etibarlı mənbələrdən tətbiqləri quraşdırın, cihazınızı güncəl saxladığınızdan əmin olun.</a:t>
            </a:r>
          </a:p>
        </p:txBody>
      </p:sp>
    </p:spTree>
    <p:extLst>
      <p:ext uri="{BB962C8B-B14F-4D97-AF65-F5344CB8AC3E}">
        <p14:creationId xmlns:p14="http://schemas.microsoft.com/office/powerpoint/2010/main" val="1196645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C364EF-7B1E-8548-B692-AA19D12A1CE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az" dirty="0"/>
              <a:t>TƏŞƏKKÜRLƏR!</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106639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defRPr/>
            </a:pPr>
            <a:r>
              <a:rPr lang="az" altLang="el-GR" dirty="0">
                <a:ea typeface="ＭＳ Ｐゴシック" pitchFamily="34" charset="-128"/>
              </a:rPr>
              <a:t>Trafik Təhlili</a:t>
            </a:r>
          </a:p>
        </p:txBody>
      </p:sp>
      <p:pic>
        <p:nvPicPr>
          <p:cNvPr id="4"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98" y="2018581"/>
            <a:ext cx="6929372" cy="366176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8131984" y="3918214"/>
            <a:ext cx="1908565" cy="548861"/>
          </a:xfrm>
          <a:prstGeom prst="rect">
            <a:avLst/>
          </a:prstGeom>
          <a:solidFill>
            <a:schemeClr val="bg1"/>
          </a:solidFill>
          <a:ln w="9525">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z" altLang="el-GR" sz="1600" dirty="0">
                <a:solidFill>
                  <a:srgbClr val="000000"/>
                </a:solidFill>
              </a:rPr>
              <a:t>müşahidə edin</a:t>
            </a:r>
            <a:r>
              <a:rPr lang="az" altLang="el-GR" sz="1600" dirty="0"/>
              <a:t> </a:t>
            </a:r>
            <a:r>
              <a:rPr lang="az" altLang="el-GR" sz="1600" dirty="0">
                <a:solidFill>
                  <a:srgbClr val="000000"/>
                </a:solidFill>
              </a:rPr>
              <a:t>trafik nümunəsi</a:t>
            </a:r>
          </a:p>
        </p:txBody>
      </p:sp>
    </p:spTree>
    <p:extLst>
      <p:ext uri="{BB962C8B-B14F-4D97-AF65-F5344CB8AC3E}">
        <p14:creationId xmlns:p14="http://schemas.microsoft.com/office/powerpoint/2010/main" val="3279686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4596</TotalTime>
  <Words>4510</Words>
  <Application>Microsoft Office PowerPoint</Application>
  <PresentationFormat>Widescreen</PresentationFormat>
  <Paragraphs>323</Paragraphs>
  <Slides>83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Calibri Light</vt:lpstr>
      <vt:lpstr>Graphik</vt:lpstr>
      <vt:lpstr>Rockwell</vt:lpstr>
      <vt:lpstr>Office Theme</vt:lpstr>
      <vt:lpstr> MÜƏLLİM:HEMATYAR MEHRAN  TƏLƏBƏ:QULİYEV ASİF  QRUPU:696.22ES  MÖVZU:KİBER HÜCUM NÖVLƏRİ</vt:lpstr>
      <vt:lpstr>Hücum növləri</vt:lpstr>
      <vt:lpstr>PASİV HÜCUMLAR</vt:lpstr>
      <vt:lpstr>Passiv hücumlar</vt:lpstr>
      <vt:lpstr>Passiv hücumların növləri</vt:lpstr>
      <vt:lpstr>Tutma</vt:lpstr>
      <vt:lpstr>Tutma</vt:lpstr>
      <vt:lpstr>Trafik Təhlili</vt:lpstr>
      <vt:lpstr>Trafik Təhlili</vt:lpstr>
      <vt:lpstr>AKTİV HÜCUMLAR</vt:lpstr>
      <vt:lpstr>Aktiv hücumlar</vt:lpstr>
      <vt:lpstr>Aktiv hücumların növləri</vt:lpstr>
      <vt:lpstr>maskarad</vt:lpstr>
      <vt:lpstr>Fasilə</vt:lpstr>
      <vt:lpstr>Uydurma</vt:lpstr>
      <vt:lpstr>Sessiyanın təkrarı</vt:lpstr>
      <vt:lpstr>Modifikasiya</vt:lpstr>
      <vt:lpstr>Xidmətdən imtina (DOS)</vt:lpstr>
      <vt:lpstr>Kiberhücumların növləri</vt:lpstr>
      <vt:lpstr>Zərərli proqram hücumu</vt:lpstr>
      <vt:lpstr>Zərərli proqram təminatının üç əsas aspekti</vt:lpstr>
      <vt:lpstr> Zərərli proqramların məqsədləri </vt:lpstr>
      <vt:lpstr>Zərərli proqram hücum vektorlarının əsas növləri</vt:lpstr>
      <vt:lpstr>Zərərli proqram hücum vektorlarının əsas növləri</vt:lpstr>
      <vt:lpstr>  Zərərli proqram hücumlarına qarşı ən yaxşı təcrübələr  </vt:lpstr>
      <vt:lpstr>PowerPoint Presentation</vt:lpstr>
      <vt:lpstr>Sosial mühəndislik hücumları (Fişinq)</vt:lpstr>
      <vt:lpstr>  Sosial mühəndislik hücumu üsulları  </vt:lpstr>
      <vt:lpstr>PowerPoint Presentation</vt:lpstr>
      <vt:lpstr>Ümumi     Fişinq Texnikası</vt:lpstr>
      <vt:lpstr>  Sosial mühəndisliyin qarşısının alınması  </vt:lpstr>
      <vt:lpstr>PowerPoint Presentation</vt:lpstr>
      <vt:lpstr>PowerPoint Presentation</vt:lpstr>
      <vt:lpstr>PowerPoint Presentation</vt:lpstr>
      <vt:lpstr>PowerPoint Presentation</vt:lpstr>
      <vt:lpstr>PowerPoint Presentation</vt:lpstr>
      <vt:lpstr>Xidmətdən imtina hücumu ( DoS hücumu)</vt:lpstr>
      <vt:lpstr>Paylanmış Xidmətdən imtina (DDoS)</vt:lpstr>
      <vt:lpstr>DoS və DDoS hücumu növləri</vt:lpstr>
      <vt:lpstr>SYN flood hücum</vt:lpstr>
      <vt:lpstr>TCP SYN flood hücum</vt:lpstr>
      <vt:lpstr>Tear Drop hücumu</vt:lpstr>
      <vt:lpstr>Smurf hücumu</vt:lpstr>
      <vt:lpstr>Smurf üçün bir nümunə Hücum</vt:lpstr>
      <vt:lpstr>Death ping hücum</vt:lpstr>
      <vt:lpstr> DDoS botnetləri </vt:lpstr>
      <vt:lpstr>PowerPoint Presentation</vt:lpstr>
      <vt:lpstr>  Kirayə üçün DDoS:</vt:lpstr>
      <vt:lpstr>   DDoS hücumlarının 3 növü var:   </vt:lpstr>
      <vt:lpstr> DDoS Qoruma Texnikaları </vt:lpstr>
      <vt:lpstr> DDoS Qoruma Texnikaları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Saytlararası skript hücumu (XSS Hücum)</vt:lpstr>
      <vt:lpstr>SQL inyeksiyası hücum</vt:lpstr>
      <vt:lpstr>PowerPoint Presentation</vt:lpstr>
      <vt:lpstr>Man-in-the Middle hücumu (MitM)</vt:lpstr>
      <vt:lpstr>  MITM hücumunun inkişafı (Məsələ)  </vt:lpstr>
      <vt:lpstr>  MITM hücumunun inkişafı (şifrənin açılması)  </vt:lpstr>
      <vt:lpstr>  Man orta hücum qarşısının alınması  </vt:lpstr>
      <vt:lpstr>PowerPoint Presentation</vt:lpstr>
      <vt:lpstr>Şifrə Hücumlarının Fərqli Növləri</vt:lpstr>
      <vt:lpstr>Şifrə Hücumlarının Fərqli Növləri</vt:lpstr>
      <vt:lpstr>Şifrə Hücumlarının Fərqli Növləri</vt:lpstr>
      <vt:lpstr>PowerPoint Presentation</vt:lpstr>
      <vt:lpstr>Qabaqcıl davamlı təhdidlər (APT)</vt:lpstr>
      <vt:lpstr>  APT Hücum Mərhələləri  </vt:lpstr>
      <vt:lpstr>  APT Hücum Mərhələləri  </vt:lpstr>
      <vt:lpstr>  APT Hücum Mərhələləri  </vt:lpstr>
      <vt:lpstr>  APT Hücum Mərhələləri  </vt:lpstr>
      <vt:lpstr>  NDR istifadə edərək APT aşkarlanması və qorunması  </vt:lpstr>
      <vt:lpstr> Şəbəkə aşkarlanması və reaksiyası (NDR) nədir? </vt:lpstr>
      <vt:lpstr>PowerPoint Presentation</vt:lpstr>
      <vt:lpstr>  Kiberhücumların qarşısını necə almaq olar?  </vt:lpstr>
      <vt:lpstr>  Kiberhücumların qarşısını necə almaq olar?  </vt:lpstr>
      <vt:lpstr>TƏŞƏKKÜRLƏR!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Cyber attacks</dc:title>
  <dc:creator>Microsoft Office User</dc:creator>
  <cp:lastModifiedBy>ASIF QULIYEV</cp:lastModifiedBy>
  <cp:revision>49</cp:revision>
  <dcterms:created xsi:type="dcterms:W3CDTF">2023-03-08T15:27:47Z</dcterms:created>
  <dcterms:modified xsi:type="dcterms:W3CDTF">2024-11-04T19:38:02Z</dcterms:modified>
</cp:coreProperties>
</file>